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6" r:id="rId2"/>
    <p:sldId id="258" r:id="rId3"/>
    <p:sldId id="262" r:id="rId4"/>
    <p:sldId id="275" r:id="rId5"/>
    <p:sldId id="264" r:id="rId6"/>
    <p:sldId id="314" r:id="rId7"/>
    <p:sldId id="315" r:id="rId8"/>
    <p:sldId id="317" r:id="rId9"/>
    <p:sldId id="320" r:id="rId10"/>
    <p:sldId id="319" r:id="rId11"/>
    <p:sldId id="282" r:id="rId12"/>
    <p:sldId id="276" r:id="rId13"/>
    <p:sldId id="283" r:id="rId14"/>
    <p:sldId id="284" r:id="rId15"/>
    <p:sldId id="285" r:id="rId16"/>
    <p:sldId id="297" r:id="rId17"/>
    <p:sldId id="277" r:id="rId18"/>
    <p:sldId id="266" r:id="rId19"/>
    <p:sldId id="288" r:id="rId20"/>
    <p:sldId id="325" r:id="rId21"/>
    <p:sldId id="267" r:id="rId22"/>
    <p:sldId id="290" r:id="rId23"/>
    <p:sldId id="323" r:id="rId24"/>
    <p:sldId id="324" r:id="rId25"/>
    <p:sldId id="289" r:id="rId26"/>
    <p:sldId id="291" r:id="rId27"/>
    <p:sldId id="292" r:id="rId28"/>
    <p:sldId id="296" r:id="rId29"/>
    <p:sldId id="293" r:id="rId30"/>
    <p:sldId id="300" r:id="rId31"/>
    <p:sldId id="294" r:id="rId32"/>
    <p:sldId id="295" r:id="rId33"/>
    <p:sldId id="270" r:id="rId34"/>
    <p:sldId id="278" r:id="rId35"/>
    <p:sldId id="272" r:id="rId36"/>
    <p:sldId id="279" r:id="rId37"/>
    <p:sldId id="322" r:id="rId38"/>
    <p:sldId id="32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31DCA6B-7E98-3941-84E8-BC4CE11124A2}">
          <p14:sldIdLst>
            <p14:sldId id="256"/>
          </p14:sldIdLst>
        </p14:section>
        <p14:section name="Motivation" id="{12E070E1-6604-6045-B12C-8D1EDB71BF72}">
          <p14:sldIdLst>
            <p14:sldId id="258"/>
            <p14:sldId id="262"/>
            <p14:sldId id="275"/>
            <p14:sldId id="264"/>
            <p14:sldId id="314"/>
            <p14:sldId id="315"/>
            <p14:sldId id="317"/>
            <p14:sldId id="320"/>
            <p14:sldId id="319"/>
            <p14:sldId id="282"/>
          </p14:sldIdLst>
        </p14:section>
        <p14:section name="Hardware" id="{3E1290B2-3A7E-FE48-A5B4-974DB4A0219D}">
          <p14:sldIdLst>
            <p14:sldId id="276"/>
            <p14:sldId id="283"/>
            <p14:sldId id="284"/>
            <p14:sldId id="285"/>
            <p14:sldId id="297"/>
          </p14:sldIdLst>
        </p14:section>
        <p14:section name="Control Software" id="{AC4C6CB2-8023-9D4F-B641-994B17328CDE}">
          <p14:sldIdLst>
            <p14:sldId id="277"/>
            <p14:sldId id="266"/>
            <p14:sldId id="288"/>
            <p14:sldId id="325"/>
            <p14:sldId id="267"/>
            <p14:sldId id="290"/>
            <p14:sldId id="323"/>
            <p14:sldId id="324"/>
            <p14:sldId id="289"/>
            <p14:sldId id="291"/>
            <p14:sldId id="292"/>
            <p14:sldId id="296"/>
            <p14:sldId id="293"/>
            <p14:sldId id="300"/>
            <p14:sldId id="294"/>
            <p14:sldId id="295"/>
            <p14:sldId id="270"/>
          </p14:sldIdLst>
        </p14:section>
        <p14:section name="Looking Ahead" id="{4DE1C4EA-C164-F743-919B-397C683E1328}">
          <p14:sldIdLst>
            <p14:sldId id="278"/>
            <p14:sldId id="272"/>
          </p14:sldIdLst>
        </p14:section>
        <p14:section name="Feedback" id="{ED018D92-853B-3545-A99A-6F6E725BACFA}">
          <p14:sldIdLst>
            <p14:sldId id="279"/>
            <p14:sldId id="322"/>
          </p14:sldIdLst>
        </p14:section>
        <p14:section name="References" id="{38D47D2E-0181-6146-A26B-A99737D6B3AE}">
          <p14:sldIdLst>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8"/>
    <p:restoredTop sz="86849"/>
  </p:normalViewPr>
  <p:slideViewPr>
    <p:cSldViewPr snapToGrid="0">
      <p:cViewPr varScale="1">
        <p:scale>
          <a:sx n="110" d="100"/>
          <a:sy n="110" d="100"/>
        </p:scale>
        <p:origin x="14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31740-8304-BD42-8BAC-15BD9DB601D7}" type="datetimeFigureOut">
              <a:rPr lang="en-US" smtClean="0"/>
              <a:t>12/13/24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DA14F-EE49-A449-9F88-8140097B4969}" type="slidenum">
              <a:rPr lang="en-US" smtClean="0"/>
              <a:t>‹#›</a:t>
            </a:fld>
            <a:endParaRPr lang="en-US"/>
          </a:p>
        </p:txBody>
      </p:sp>
    </p:spTree>
    <p:extLst>
      <p:ext uri="{BB962C8B-B14F-4D97-AF65-F5344CB8AC3E}">
        <p14:creationId xmlns:p14="http://schemas.microsoft.com/office/powerpoint/2010/main" val="3003979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what this presentation is. Overview of the technology and how it works, but not a teaching session.</a:t>
            </a:r>
          </a:p>
        </p:txBody>
      </p:sp>
      <p:sp>
        <p:nvSpPr>
          <p:cNvPr id="4" name="Slide Number Placeholder 3"/>
          <p:cNvSpPr>
            <a:spLocks noGrp="1"/>
          </p:cNvSpPr>
          <p:nvPr>
            <p:ph type="sldNum" sz="quarter" idx="5"/>
          </p:nvPr>
        </p:nvSpPr>
        <p:spPr/>
        <p:txBody>
          <a:bodyPr/>
          <a:lstStyle/>
          <a:p>
            <a:fld id="{6D8DA14F-EE49-A449-9F88-8140097B4969}" type="slidenum">
              <a:rPr lang="en-US" smtClean="0"/>
              <a:t>1</a:t>
            </a:fld>
            <a:endParaRPr lang="en-US"/>
          </a:p>
        </p:txBody>
      </p:sp>
    </p:spTree>
    <p:extLst>
      <p:ext uri="{BB962C8B-B14F-4D97-AF65-F5344CB8AC3E}">
        <p14:creationId xmlns:p14="http://schemas.microsoft.com/office/powerpoint/2010/main" val="115231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10</a:t>
            </a:fld>
            <a:endParaRPr lang="en-US"/>
          </a:p>
        </p:txBody>
      </p:sp>
    </p:spTree>
    <p:extLst>
      <p:ext uri="{BB962C8B-B14F-4D97-AF65-F5344CB8AC3E}">
        <p14:creationId xmlns:p14="http://schemas.microsoft.com/office/powerpoint/2010/main" val="407902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brief comment about my work taking inspiration from Clark’s. His was focused on manipulation of many DOF’s at once, which capped the number of cycles the machine could run at. I am focused on long, repeated testing of one DOF (or actuator). </a:t>
            </a:r>
          </a:p>
        </p:txBody>
      </p:sp>
      <p:sp>
        <p:nvSpPr>
          <p:cNvPr id="4" name="Slide Number Placeholder 3"/>
          <p:cNvSpPr>
            <a:spLocks noGrp="1"/>
          </p:cNvSpPr>
          <p:nvPr>
            <p:ph type="sldNum" sz="quarter" idx="5"/>
          </p:nvPr>
        </p:nvSpPr>
        <p:spPr/>
        <p:txBody>
          <a:bodyPr/>
          <a:lstStyle/>
          <a:p>
            <a:fld id="{6D8DA14F-EE49-A449-9F88-8140097B4969}" type="slidenum">
              <a:rPr lang="en-US" smtClean="0"/>
              <a:t>11</a:t>
            </a:fld>
            <a:endParaRPr lang="en-US"/>
          </a:p>
        </p:txBody>
      </p:sp>
    </p:spTree>
    <p:extLst>
      <p:ext uri="{BB962C8B-B14F-4D97-AF65-F5344CB8AC3E}">
        <p14:creationId xmlns:p14="http://schemas.microsoft.com/office/powerpoint/2010/main" val="3639478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 section will highlight the open-source nature of hardware, the customization of the 3d-printable plates, how the plates and electronics make high repeatability easy. Easy of isolation/maintaining physical variables of interest, and ease of use w/ camera/media (that also provides safety too)</a:t>
            </a:r>
          </a:p>
        </p:txBody>
      </p:sp>
      <p:sp>
        <p:nvSpPr>
          <p:cNvPr id="4" name="Slide Number Placeholder 3"/>
          <p:cNvSpPr>
            <a:spLocks noGrp="1"/>
          </p:cNvSpPr>
          <p:nvPr>
            <p:ph type="sldNum" sz="quarter" idx="5"/>
          </p:nvPr>
        </p:nvSpPr>
        <p:spPr/>
        <p:txBody>
          <a:bodyPr/>
          <a:lstStyle/>
          <a:p>
            <a:fld id="{6D8DA14F-EE49-A449-9F88-8140097B4969}" type="slidenum">
              <a:rPr lang="en-US" smtClean="0"/>
              <a:t>12</a:t>
            </a:fld>
            <a:endParaRPr lang="en-US"/>
          </a:p>
        </p:txBody>
      </p:sp>
    </p:spTree>
    <p:extLst>
      <p:ext uri="{BB962C8B-B14F-4D97-AF65-F5344CB8AC3E}">
        <p14:creationId xmlns:p14="http://schemas.microsoft.com/office/powerpoint/2010/main" val="4096265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mention that there will be a public BOM. All dimensions and schematics to be publicly accessible.</a:t>
            </a:r>
          </a:p>
        </p:txBody>
      </p:sp>
      <p:sp>
        <p:nvSpPr>
          <p:cNvPr id="4" name="Slide Number Placeholder 3"/>
          <p:cNvSpPr>
            <a:spLocks noGrp="1"/>
          </p:cNvSpPr>
          <p:nvPr>
            <p:ph type="sldNum" sz="quarter" idx="5"/>
          </p:nvPr>
        </p:nvSpPr>
        <p:spPr/>
        <p:txBody>
          <a:bodyPr/>
          <a:lstStyle/>
          <a:p>
            <a:fld id="{6D8DA14F-EE49-A449-9F88-8140097B4969}" type="slidenum">
              <a:rPr lang="en-US" smtClean="0"/>
              <a:t>13</a:t>
            </a:fld>
            <a:endParaRPr lang="en-US"/>
          </a:p>
        </p:txBody>
      </p:sp>
    </p:spTree>
    <p:extLst>
      <p:ext uri="{BB962C8B-B14F-4D97-AF65-F5344CB8AC3E}">
        <p14:creationId xmlns:p14="http://schemas.microsoft.com/office/powerpoint/2010/main" val="1878411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speed of changing test-set-up due to fabrication times. Ease of installation with just a few screw changes. High set-up visibility makes it easy to include as paper figures</a:t>
            </a:r>
          </a:p>
        </p:txBody>
      </p:sp>
      <p:sp>
        <p:nvSpPr>
          <p:cNvPr id="4" name="Slide Number Placeholder 3"/>
          <p:cNvSpPr>
            <a:spLocks noGrp="1"/>
          </p:cNvSpPr>
          <p:nvPr>
            <p:ph type="sldNum" sz="quarter" idx="5"/>
          </p:nvPr>
        </p:nvSpPr>
        <p:spPr/>
        <p:txBody>
          <a:bodyPr/>
          <a:lstStyle/>
          <a:p>
            <a:fld id="{6D8DA14F-EE49-A449-9F88-8140097B4969}" type="slidenum">
              <a:rPr lang="en-US" smtClean="0"/>
              <a:t>14</a:t>
            </a:fld>
            <a:endParaRPr lang="en-US"/>
          </a:p>
        </p:txBody>
      </p:sp>
    </p:spTree>
    <p:extLst>
      <p:ext uri="{BB962C8B-B14F-4D97-AF65-F5344CB8AC3E}">
        <p14:creationId xmlns:p14="http://schemas.microsoft.com/office/powerpoint/2010/main" val="2136821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leaning on modularity and repeatability, talk about process of isolating x</a:t>
            </a:r>
            <a:r>
              <a:rPr lang="en-US" baseline="-25000" dirty="0"/>
              <a:t>1</a:t>
            </a:r>
            <a:r>
              <a:rPr lang="en-US" baseline="0" dirty="0"/>
              <a:t> variable with CAD and additive manufacturing. Mention repeatability of same experiment with different versions of the same </a:t>
            </a:r>
            <a:r>
              <a:rPr lang="en-US" baseline="0" dirty="0" err="1"/>
              <a:t>acutator</a:t>
            </a:r>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15</a:t>
            </a:fld>
            <a:endParaRPr lang="en-US"/>
          </a:p>
        </p:txBody>
      </p:sp>
    </p:spTree>
    <p:extLst>
      <p:ext uri="{BB962C8B-B14F-4D97-AF65-F5344CB8AC3E}">
        <p14:creationId xmlns:p14="http://schemas.microsoft.com/office/powerpoint/2010/main" val="2696719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on quick information communication in paper figures, and on safety during tests due to shielding.</a:t>
            </a:r>
          </a:p>
        </p:txBody>
      </p:sp>
      <p:sp>
        <p:nvSpPr>
          <p:cNvPr id="4" name="Slide Number Placeholder 3"/>
          <p:cNvSpPr>
            <a:spLocks noGrp="1"/>
          </p:cNvSpPr>
          <p:nvPr>
            <p:ph type="sldNum" sz="quarter" idx="5"/>
          </p:nvPr>
        </p:nvSpPr>
        <p:spPr/>
        <p:txBody>
          <a:bodyPr/>
          <a:lstStyle/>
          <a:p>
            <a:fld id="{6D8DA14F-EE49-A449-9F88-8140097B4969}" type="slidenum">
              <a:rPr lang="en-US" smtClean="0"/>
              <a:t>16</a:t>
            </a:fld>
            <a:endParaRPr lang="en-US"/>
          </a:p>
        </p:txBody>
      </p:sp>
    </p:spTree>
    <p:extLst>
      <p:ext uri="{BB962C8B-B14F-4D97-AF65-F5344CB8AC3E}">
        <p14:creationId xmlns:p14="http://schemas.microsoft.com/office/powerpoint/2010/main" val="3022500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I will review PID control since some people who may want to use this controller are not very familiar with it, then demonstrate this specific controller’s capabilities, then its </a:t>
            </a:r>
            <a:r>
              <a:rPr lang="en-US" dirty="0" err="1"/>
              <a:t>limts</a:t>
            </a:r>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17</a:t>
            </a:fld>
            <a:endParaRPr lang="en-US"/>
          </a:p>
        </p:txBody>
      </p:sp>
    </p:spTree>
    <p:extLst>
      <p:ext uri="{BB962C8B-B14F-4D97-AF65-F5344CB8AC3E}">
        <p14:creationId xmlns:p14="http://schemas.microsoft.com/office/powerpoint/2010/main" val="2513741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 need to cite Wikipedia for images, in the context of a lab presentation and also conference presentations?</a:t>
            </a:r>
          </a:p>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18</a:t>
            </a:fld>
            <a:endParaRPr lang="en-US"/>
          </a:p>
        </p:txBody>
      </p:sp>
    </p:spTree>
    <p:extLst>
      <p:ext uri="{BB962C8B-B14F-4D97-AF65-F5344CB8AC3E}">
        <p14:creationId xmlns:p14="http://schemas.microsoft.com/office/powerpoint/2010/main" val="2400155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19</a:t>
            </a:fld>
            <a:endParaRPr lang="en-US"/>
          </a:p>
        </p:txBody>
      </p:sp>
    </p:spTree>
    <p:extLst>
      <p:ext uri="{BB962C8B-B14F-4D97-AF65-F5344CB8AC3E}">
        <p14:creationId xmlns:p14="http://schemas.microsoft.com/office/powerpoint/2010/main" val="395939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whole plan for presentation to set expectations</a:t>
            </a:r>
          </a:p>
        </p:txBody>
      </p:sp>
      <p:sp>
        <p:nvSpPr>
          <p:cNvPr id="4" name="Slide Number Placeholder 3"/>
          <p:cNvSpPr>
            <a:spLocks noGrp="1"/>
          </p:cNvSpPr>
          <p:nvPr>
            <p:ph type="sldNum" sz="quarter" idx="5"/>
          </p:nvPr>
        </p:nvSpPr>
        <p:spPr/>
        <p:txBody>
          <a:bodyPr/>
          <a:lstStyle/>
          <a:p>
            <a:fld id="{6D8DA14F-EE49-A449-9F88-8140097B4969}" type="slidenum">
              <a:rPr lang="en-US" smtClean="0"/>
              <a:t>2</a:t>
            </a:fld>
            <a:endParaRPr lang="en-US"/>
          </a:p>
        </p:txBody>
      </p:sp>
    </p:spTree>
    <p:extLst>
      <p:ext uri="{BB962C8B-B14F-4D97-AF65-F5344CB8AC3E}">
        <p14:creationId xmlns:p14="http://schemas.microsoft.com/office/powerpoint/2010/main" val="2239247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20</a:t>
            </a:fld>
            <a:endParaRPr lang="en-US"/>
          </a:p>
        </p:txBody>
      </p:sp>
    </p:spTree>
    <p:extLst>
      <p:ext uri="{BB962C8B-B14F-4D97-AF65-F5344CB8AC3E}">
        <p14:creationId xmlns:p14="http://schemas.microsoft.com/office/powerpoint/2010/main" val="3235488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21</a:t>
            </a:fld>
            <a:endParaRPr lang="en-US"/>
          </a:p>
        </p:txBody>
      </p:sp>
    </p:spTree>
    <p:extLst>
      <p:ext uri="{BB962C8B-B14F-4D97-AF65-F5344CB8AC3E}">
        <p14:creationId xmlns:p14="http://schemas.microsoft.com/office/powerpoint/2010/main" val="1189869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22</a:t>
            </a:fld>
            <a:endParaRPr lang="en-US"/>
          </a:p>
        </p:txBody>
      </p:sp>
    </p:spTree>
    <p:extLst>
      <p:ext uri="{BB962C8B-B14F-4D97-AF65-F5344CB8AC3E}">
        <p14:creationId xmlns:p14="http://schemas.microsoft.com/office/powerpoint/2010/main" val="4224761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23</a:t>
            </a:fld>
            <a:endParaRPr lang="en-US"/>
          </a:p>
        </p:txBody>
      </p:sp>
    </p:spTree>
    <p:extLst>
      <p:ext uri="{BB962C8B-B14F-4D97-AF65-F5344CB8AC3E}">
        <p14:creationId xmlns:p14="http://schemas.microsoft.com/office/powerpoint/2010/main" val="4286577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24</a:t>
            </a:fld>
            <a:endParaRPr lang="en-US"/>
          </a:p>
        </p:txBody>
      </p:sp>
    </p:spTree>
    <p:extLst>
      <p:ext uri="{BB962C8B-B14F-4D97-AF65-F5344CB8AC3E}">
        <p14:creationId xmlns:p14="http://schemas.microsoft.com/office/powerpoint/2010/main" val="3787538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they are very similar, but the ideal tuning shows a better response on the decent</a:t>
            </a:r>
          </a:p>
        </p:txBody>
      </p:sp>
      <p:sp>
        <p:nvSpPr>
          <p:cNvPr id="4" name="Slide Number Placeholder 3"/>
          <p:cNvSpPr>
            <a:spLocks noGrp="1"/>
          </p:cNvSpPr>
          <p:nvPr>
            <p:ph type="sldNum" sz="quarter" idx="5"/>
          </p:nvPr>
        </p:nvSpPr>
        <p:spPr/>
        <p:txBody>
          <a:bodyPr/>
          <a:lstStyle/>
          <a:p>
            <a:fld id="{6D8DA14F-EE49-A449-9F88-8140097B4969}" type="slidenum">
              <a:rPr lang="en-US" smtClean="0"/>
              <a:t>25</a:t>
            </a:fld>
            <a:endParaRPr lang="en-US"/>
          </a:p>
        </p:txBody>
      </p:sp>
    </p:spTree>
    <p:extLst>
      <p:ext uri="{BB962C8B-B14F-4D97-AF65-F5344CB8AC3E}">
        <p14:creationId xmlns:p14="http://schemas.microsoft.com/office/powerpoint/2010/main" val="2672497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26</a:t>
            </a:fld>
            <a:endParaRPr lang="en-US"/>
          </a:p>
        </p:txBody>
      </p:sp>
    </p:spTree>
    <p:extLst>
      <p:ext uri="{BB962C8B-B14F-4D97-AF65-F5344CB8AC3E}">
        <p14:creationId xmlns:p14="http://schemas.microsoft.com/office/powerpoint/2010/main" val="196790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 controller gains into function of pressure differential. Could model after electronics system</a:t>
            </a:r>
          </a:p>
        </p:txBody>
      </p:sp>
      <p:sp>
        <p:nvSpPr>
          <p:cNvPr id="4" name="Slide Number Placeholder 3"/>
          <p:cNvSpPr>
            <a:spLocks noGrp="1"/>
          </p:cNvSpPr>
          <p:nvPr>
            <p:ph type="sldNum" sz="quarter" idx="5"/>
          </p:nvPr>
        </p:nvSpPr>
        <p:spPr/>
        <p:txBody>
          <a:bodyPr/>
          <a:lstStyle/>
          <a:p>
            <a:fld id="{6D8DA14F-EE49-A449-9F88-8140097B4969}" type="slidenum">
              <a:rPr lang="en-US" smtClean="0"/>
              <a:t>27</a:t>
            </a:fld>
            <a:endParaRPr lang="en-US"/>
          </a:p>
        </p:txBody>
      </p:sp>
    </p:spTree>
    <p:extLst>
      <p:ext uri="{BB962C8B-B14F-4D97-AF65-F5344CB8AC3E}">
        <p14:creationId xmlns:p14="http://schemas.microsoft.com/office/powerpoint/2010/main" val="3619766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28</a:t>
            </a:fld>
            <a:endParaRPr lang="en-US"/>
          </a:p>
        </p:txBody>
      </p:sp>
    </p:spTree>
    <p:extLst>
      <p:ext uri="{BB962C8B-B14F-4D97-AF65-F5344CB8AC3E}">
        <p14:creationId xmlns:p14="http://schemas.microsoft.com/office/powerpoint/2010/main" val="371352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Flat &lt;15 PSI top comes from the way I have discretized the sin wave in the controller code</a:t>
            </a:r>
          </a:p>
        </p:txBody>
      </p:sp>
      <p:sp>
        <p:nvSpPr>
          <p:cNvPr id="4" name="Slide Number Placeholder 3"/>
          <p:cNvSpPr>
            <a:spLocks noGrp="1"/>
          </p:cNvSpPr>
          <p:nvPr>
            <p:ph type="sldNum" sz="quarter" idx="5"/>
          </p:nvPr>
        </p:nvSpPr>
        <p:spPr/>
        <p:txBody>
          <a:bodyPr/>
          <a:lstStyle/>
          <a:p>
            <a:fld id="{6D8DA14F-EE49-A449-9F88-8140097B4969}" type="slidenum">
              <a:rPr lang="en-US" smtClean="0"/>
              <a:t>29</a:t>
            </a:fld>
            <a:endParaRPr lang="en-US"/>
          </a:p>
        </p:txBody>
      </p:sp>
    </p:spTree>
    <p:extLst>
      <p:ext uri="{BB962C8B-B14F-4D97-AF65-F5344CB8AC3E}">
        <p14:creationId xmlns:p14="http://schemas.microsoft.com/office/powerpoint/2010/main" val="1419113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wide array of varying actuator designs out there, and how new ones are constantly developing. Make sure to mention how cycle testing is important to </a:t>
            </a:r>
            <a:r>
              <a:rPr lang="en-US" dirty="0" err="1"/>
              <a:t>acutators</a:t>
            </a:r>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3</a:t>
            </a:fld>
            <a:endParaRPr lang="en-US"/>
          </a:p>
        </p:txBody>
      </p:sp>
    </p:spTree>
    <p:extLst>
      <p:ext uri="{BB962C8B-B14F-4D97-AF65-F5344CB8AC3E}">
        <p14:creationId xmlns:p14="http://schemas.microsoft.com/office/powerpoint/2010/main" val="4217162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mention stop conditions embedded in the code. Mention how can be used for charlotte’s work to show different glue/material failures. Mention that processing is done in </a:t>
            </a:r>
            <a:r>
              <a:rPr lang="en-US" dirty="0" err="1"/>
              <a:t>matlab</a:t>
            </a:r>
            <a:r>
              <a:rPr lang="en-US" dirty="0"/>
              <a:t> so plenty of other ways to process the code</a:t>
            </a:r>
          </a:p>
        </p:txBody>
      </p:sp>
      <p:sp>
        <p:nvSpPr>
          <p:cNvPr id="4" name="Slide Number Placeholder 3"/>
          <p:cNvSpPr>
            <a:spLocks noGrp="1"/>
          </p:cNvSpPr>
          <p:nvPr>
            <p:ph type="sldNum" sz="quarter" idx="5"/>
          </p:nvPr>
        </p:nvSpPr>
        <p:spPr/>
        <p:txBody>
          <a:bodyPr/>
          <a:lstStyle/>
          <a:p>
            <a:fld id="{6D8DA14F-EE49-A449-9F88-8140097B4969}" type="slidenum">
              <a:rPr lang="en-US" smtClean="0"/>
              <a:t>30</a:t>
            </a:fld>
            <a:endParaRPr lang="en-US"/>
          </a:p>
        </p:txBody>
      </p:sp>
    </p:spTree>
    <p:extLst>
      <p:ext uri="{BB962C8B-B14F-4D97-AF65-F5344CB8AC3E}">
        <p14:creationId xmlns:p14="http://schemas.microsoft.com/office/powerpoint/2010/main" val="2218399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mention stop conditions embedded in the code. Mention how can be used for charlotte’s work to show different glue/material failures. Mention that processing is done in </a:t>
            </a:r>
            <a:r>
              <a:rPr lang="en-US" dirty="0" err="1"/>
              <a:t>matlab</a:t>
            </a:r>
            <a:r>
              <a:rPr lang="en-US" dirty="0"/>
              <a:t> so </a:t>
            </a:r>
          </a:p>
        </p:txBody>
      </p:sp>
      <p:sp>
        <p:nvSpPr>
          <p:cNvPr id="4" name="Slide Number Placeholder 3"/>
          <p:cNvSpPr>
            <a:spLocks noGrp="1"/>
          </p:cNvSpPr>
          <p:nvPr>
            <p:ph type="sldNum" sz="quarter" idx="5"/>
          </p:nvPr>
        </p:nvSpPr>
        <p:spPr/>
        <p:txBody>
          <a:bodyPr/>
          <a:lstStyle/>
          <a:p>
            <a:fld id="{6D8DA14F-EE49-A449-9F88-8140097B4969}" type="slidenum">
              <a:rPr lang="en-US" smtClean="0"/>
              <a:t>31</a:t>
            </a:fld>
            <a:endParaRPr lang="en-US"/>
          </a:p>
        </p:txBody>
      </p:sp>
    </p:spTree>
    <p:extLst>
      <p:ext uri="{BB962C8B-B14F-4D97-AF65-F5344CB8AC3E}">
        <p14:creationId xmlns:p14="http://schemas.microsoft.com/office/powerpoint/2010/main" val="4291106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safety glass. Add speaker short chirp to start timer theta(P)</a:t>
            </a:r>
          </a:p>
        </p:txBody>
      </p:sp>
      <p:sp>
        <p:nvSpPr>
          <p:cNvPr id="4" name="Slide Number Placeholder 3"/>
          <p:cNvSpPr>
            <a:spLocks noGrp="1"/>
          </p:cNvSpPr>
          <p:nvPr>
            <p:ph type="sldNum" sz="quarter" idx="5"/>
          </p:nvPr>
        </p:nvSpPr>
        <p:spPr/>
        <p:txBody>
          <a:bodyPr/>
          <a:lstStyle/>
          <a:p>
            <a:fld id="{6D8DA14F-EE49-A449-9F88-8140097B4969}" type="slidenum">
              <a:rPr lang="en-US" smtClean="0"/>
              <a:t>32</a:t>
            </a:fld>
            <a:endParaRPr lang="en-US"/>
          </a:p>
        </p:txBody>
      </p:sp>
    </p:spTree>
    <p:extLst>
      <p:ext uri="{BB962C8B-B14F-4D97-AF65-F5344CB8AC3E}">
        <p14:creationId xmlns:p14="http://schemas.microsoft.com/office/powerpoint/2010/main" val="609679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Comment how proper </a:t>
            </a:r>
            <a:r>
              <a:rPr lang="en-US" dirty="0" err="1"/>
              <a:t>traj</a:t>
            </a:r>
            <a:r>
              <a:rPr lang="en-US" dirty="0"/>
              <a:t> following for a given actuator design could be costly in time and specimens (</a:t>
            </a:r>
            <a:r>
              <a:rPr lang="en-US" dirty="0" err="1"/>
              <a:t>alberto</a:t>
            </a:r>
            <a:r>
              <a:rPr lang="en-US" dirty="0"/>
              <a:t>)</a:t>
            </a:r>
          </a:p>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33</a:t>
            </a:fld>
            <a:endParaRPr lang="en-US"/>
          </a:p>
        </p:txBody>
      </p:sp>
    </p:spTree>
    <p:extLst>
      <p:ext uri="{BB962C8B-B14F-4D97-AF65-F5344CB8AC3E}">
        <p14:creationId xmlns:p14="http://schemas.microsoft.com/office/powerpoint/2010/main" val="2464646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 or someone else, depending on what Kait thinks</a:t>
            </a:r>
          </a:p>
        </p:txBody>
      </p:sp>
      <p:sp>
        <p:nvSpPr>
          <p:cNvPr id="4" name="Slide Number Placeholder 3"/>
          <p:cNvSpPr>
            <a:spLocks noGrp="1"/>
          </p:cNvSpPr>
          <p:nvPr>
            <p:ph type="sldNum" sz="quarter" idx="5"/>
          </p:nvPr>
        </p:nvSpPr>
        <p:spPr/>
        <p:txBody>
          <a:bodyPr/>
          <a:lstStyle/>
          <a:p>
            <a:fld id="{6D8DA14F-EE49-A449-9F88-8140097B4969}" type="slidenum">
              <a:rPr lang="en-US" smtClean="0"/>
              <a:t>35</a:t>
            </a:fld>
            <a:endParaRPr lang="en-US"/>
          </a:p>
        </p:txBody>
      </p:sp>
    </p:spTree>
    <p:extLst>
      <p:ext uri="{BB962C8B-B14F-4D97-AF65-F5344CB8AC3E}">
        <p14:creationId xmlns:p14="http://schemas.microsoft.com/office/powerpoint/2010/main" val="2659555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37</a:t>
            </a:fld>
            <a:endParaRPr lang="en-US"/>
          </a:p>
        </p:txBody>
      </p:sp>
    </p:spTree>
    <p:extLst>
      <p:ext uri="{BB962C8B-B14F-4D97-AF65-F5344CB8AC3E}">
        <p14:creationId xmlns:p14="http://schemas.microsoft.com/office/powerpoint/2010/main" val="3308531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DA14F-EE49-A449-9F88-8140097B4969}" type="slidenum">
              <a:rPr lang="en-US" smtClean="0"/>
              <a:t>38</a:t>
            </a:fld>
            <a:endParaRPr lang="en-US"/>
          </a:p>
        </p:txBody>
      </p:sp>
    </p:spTree>
    <p:extLst>
      <p:ext uri="{BB962C8B-B14F-4D97-AF65-F5344CB8AC3E}">
        <p14:creationId xmlns:p14="http://schemas.microsoft.com/office/powerpoint/2010/main" val="4213187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also add discussion about how prior work (Marechal et al.) has used standardized test set-up examine model accuracy, but not sure that it fits super well</a:t>
            </a:r>
          </a:p>
        </p:txBody>
      </p:sp>
      <p:sp>
        <p:nvSpPr>
          <p:cNvPr id="4" name="Slide Number Placeholder 3"/>
          <p:cNvSpPr>
            <a:spLocks noGrp="1"/>
          </p:cNvSpPr>
          <p:nvPr>
            <p:ph type="sldNum" sz="quarter" idx="5"/>
          </p:nvPr>
        </p:nvSpPr>
        <p:spPr/>
        <p:txBody>
          <a:bodyPr/>
          <a:lstStyle/>
          <a:p>
            <a:fld id="{6D8DA14F-EE49-A449-9F88-8140097B4969}" type="slidenum">
              <a:rPr lang="en-US" smtClean="0"/>
              <a:t>4</a:t>
            </a:fld>
            <a:endParaRPr lang="en-US"/>
          </a:p>
        </p:txBody>
      </p:sp>
    </p:spTree>
    <p:extLst>
      <p:ext uri="{BB962C8B-B14F-4D97-AF65-F5344CB8AC3E}">
        <p14:creationId xmlns:p14="http://schemas.microsoft.com/office/powerpoint/2010/main" val="1878283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5</a:t>
            </a:fld>
            <a:endParaRPr lang="en-US"/>
          </a:p>
        </p:txBody>
      </p:sp>
    </p:spTree>
    <p:extLst>
      <p:ext uri="{BB962C8B-B14F-4D97-AF65-F5344CB8AC3E}">
        <p14:creationId xmlns:p14="http://schemas.microsoft.com/office/powerpoint/2010/main" val="1782389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6</a:t>
            </a:fld>
            <a:endParaRPr lang="en-US"/>
          </a:p>
        </p:txBody>
      </p:sp>
    </p:spTree>
    <p:extLst>
      <p:ext uri="{BB962C8B-B14F-4D97-AF65-F5344CB8AC3E}">
        <p14:creationId xmlns:p14="http://schemas.microsoft.com/office/powerpoint/2010/main" val="2739988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7</a:t>
            </a:fld>
            <a:endParaRPr lang="en-US"/>
          </a:p>
        </p:txBody>
      </p:sp>
    </p:spTree>
    <p:extLst>
      <p:ext uri="{BB962C8B-B14F-4D97-AF65-F5344CB8AC3E}">
        <p14:creationId xmlns:p14="http://schemas.microsoft.com/office/powerpoint/2010/main" val="2073354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8</a:t>
            </a:fld>
            <a:endParaRPr lang="en-US"/>
          </a:p>
        </p:txBody>
      </p:sp>
    </p:spTree>
    <p:extLst>
      <p:ext uri="{BB962C8B-B14F-4D97-AF65-F5344CB8AC3E}">
        <p14:creationId xmlns:p14="http://schemas.microsoft.com/office/powerpoint/2010/main" val="113050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design criterion (only list what believed to be important). Lab drove the need, call to action drove the design. Don’t love the inclusion/phrasing of the last bullet point.</a:t>
            </a:r>
          </a:p>
        </p:txBody>
      </p:sp>
      <p:sp>
        <p:nvSpPr>
          <p:cNvPr id="4" name="Slide Number Placeholder 3"/>
          <p:cNvSpPr>
            <a:spLocks noGrp="1"/>
          </p:cNvSpPr>
          <p:nvPr>
            <p:ph type="sldNum" sz="quarter" idx="5"/>
          </p:nvPr>
        </p:nvSpPr>
        <p:spPr/>
        <p:txBody>
          <a:bodyPr/>
          <a:lstStyle/>
          <a:p>
            <a:fld id="{6D8DA14F-EE49-A449-9F88-8140097B4969}" type="slidenum">
              <a:rPr lang="en-US" smtClean="0"/>
              <a:t>9</a:t>
            </a:fld>
            <a:endParaRPr lang="en-US"/>
          </a:p>
        </p:txBody>
      </p:sp>
    </p:spTree>
    <p:extLst>
      <p:ext uri="{BB962C8B-B14F-4D97-AF65-F5344CB8AC3E}">
        <p14:creationId xmlns:p14="http://schemas.microsoft.com/office/powerpoint/2010/main" val="29975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C9278-9E04-5247-0F1E-A13BF9173B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E2F5D7-D23B-8D18-A5C4-1AD8747F30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5D0A9E-2D06-C7A6-DCA9-E4498E7AF1E4}"/>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FF150F4B-3A75-4110-3496-13C08E9824C1}"/>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4C129565-5ACF-1E6E-56F2-3CEF95805F9B}"/>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298318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C420F-BF6E-E35E-D02B-CE16C1EB8B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B95796-473A-9E59-9161-E9E4837BAA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ADA1D-49D4-06C5-44F0-1D55B0B57FA6}"/>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41F99611-545A-6683-884C-DF4195CD0C91}"/>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9BBAF52C-076E-3AB8-385D-A2298340133B}"/>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3708128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0C488B-12DD-5109-0439-2DB0921351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E1082-0408-4ADE-0E32-B2A9E434B9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36A9C-526F-3BAF-4D01-2F2D07DC6A16}"/>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6D4550D-3B44-10FD-D04C-5E3EE1C7BA97}"/>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67E9BA25-F0F2-A646-7625-2E872F872441}"/>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3131122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D077-4592-CF06-16FF-E762F7BADE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E8FD0A-263C-1BD1-AF73-EEED631ECE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760E0-CC38-BEF8-F937-4D63FEE10837}"/>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01CCB0C9-2723-6B7B-1A1A-C8B7A321F81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E87535D5-4EF5-87AF-D223-C10C829C0729}"/>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1245759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CAF3-8B65-0235-964E-C99D545882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83E146-CDFD-4AAB-0D0D-DE8F34FA6F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13C139-6DF4-AFAA-984E-E77110C3BED0}"/>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184073DF-F29A-2EAB-12ED-A67CD46F5B45}"/>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694FC204-D835-A0E5-27AC-C21C8441D3D5}"/>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2435884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D762-66DE-C637-523D-1D42D2341C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CFBFA-F2D1-DAAB-CB93-C5DB785F070C}"/>
              </a:ext>
            </a:extLst>
          </p:cNvPr>
          <p:cNvSpPr>
            <a:spLocks noGrp="1"/>
          </p:cNvSpPr>
          <p:nvPr>
            <p:ph sz="half" idx="1"/>
          </p:nvPr>
        </p:nvSpPr>
        <p:spPr>
          <a:xfrm>
            <a:off x="0" y="1343818"/>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764E8F-FE67-1073-B4AE-0E22CD0F21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E55AC3-D065-5181-A5E8-A45D469789F9}"/>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FF574D26-0D0A-85EB-A6E9-9BCE094C9772}"/>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AC1A2F09-ED3A-AA83-8EF9-EC6E7ACB39B6}"/>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35628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46FDD-F9C2-487D-FB47-BDC5477CB4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B4C437-D13C-D636-2B39-330CA5CD57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63A2DA-FEFA-80C9-0977-CFBEAEE1E5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B4224E-7969-4438-2C68-B060FF94F2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5943F7-9A7B-6D06-9BF7-9023FF941C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0D811E-3607-6A25-904F-176A8840E6EA}"/>
              </a:ext>
            </a:extLst>
          </p:cNvPr>
          <p:cNvSpPr>
            <a:spLocks noGrp="1"/>
          </p:cNvSpPr>
          <p:nvPr>
            <p:ph type="dt" sz="half" idx="10"/>
          </p:nvPr>
        </p:nvSpPr>
        <p:spPr/>
        <p:txBody>
          <a:bodyPr/>
          <a:lstStyle/>
          <a:p>
            <a:r>
              <a:rPr lang="en-US"/>
              <a:t>August 13, 2024</a:t>
            </a:r>
          </a:p>
        </p:txBody>
      </p:sp>
      <p:sp>
        <p:nvSpPr>
          <p:cNvPr id="8" name="Footer Placeholder 7">
            <a:extLst>
              <a:ext uri="{FF2B5EF4-FFF2-40B4-BE49-F238E27FC236}">
                <a16:creationId xmlns:a16="http://schemas.microsoft.com/office/drawing/2014/main" id="{898B55B8-17E2-F520-DEB8-77A82B3A1B35}"/>
              </a:ext>
            </a:extLst>
          </p:cNvPr>
          <p:cNvSpPr>
            <a:spLocks noGrp="1"/>
          </p:cNvSpPr>
          <p:nvPr>
            <p:ph type="ftr" sz="quarter" idx="11"/>
          </p:nvPr>
        </p:nvSpPr>
        <p:spPr/>
        <p:txBody>
          <a:bodyPr/>
          <a:lstStyle/>
          <a:p>
            <a:r>
              <a:rPr lang="en-US"/>
              <a:t>Fabrication-Integrated Design Lab</a:t>
            </a:r>
          </a:p>
        </p:txBody>
      </p:sp>
      <p:sp>
        <p:nvSpPr>
          <p:cNvPr id="9" name="Slide Number Placeholder 8">
            <a:extLst>
              <a:ext uri="{FF2B5EF4-FFF2-40B4-BE49-F238E27FC236}">
                <a16:creationId xmlns:a16="http://schemas.microsoft.com/office/drawing/2014/main" id="{4F72A798-D256-DF8B-D54F-C173450B544C}"/>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2824575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5C88-EC11-3981-FFCB-A09770D51B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45FBB8-38FE-B81A-D96D-9F95F7FE4277}"/>
              </a:ext>
            </a:extLst>
          </p:cNvPr>
          <p:cNvSpPr>
            <a:spLocks noGrp="1"/>
          </p:cNvSpPr>
          <p:nvPr>
            <p:ph type="dt" sz="half" idx="10"/>
          </p:nvPr>
        </p:nvSpPr>
        <p:spPr/>
        <p:txBody>
          <a:bodyPr/>
          <a:lstStyle/>
          <a:p>
            <a:r>
              <a:rPr lang="en-US"/>
              <a:t>August 13, 2024</a:t>
            </a:r>
          </a:p>
        </p:txBody>
      </p:sp>
      <p:sp>
        <p:nvSpPr>
          <p:cNvPr id="4" name="Footer Placeholder 3">
            <a:extLst>
              <a:ext uri="{FF2B5EF4-FFF2-40B4-BE49-F238E27FC236}">
                <a16:creationId xmlns:a16="http://schemas.microsoft.com/office/drawing/2014/main" id="{CAF62791-93AA-C51A-0D92-607809250E28}"/>
              </a:ext>
            </a:extLst>
          </p:cNvPr>
          <p:cNvSpPr>
            <a:spLocks noGrp="1"/>
          </p:cNvSpPr>
          <p:nvPr>
            <p:ph type="ftr" sz="quarter" idx="11"/>
          </p:nvPr>
        </p:nvSpPr>
        <p:spPr/>
        <p:txBody>
          <a:bodyPr/>
          <a:lstStyle/>
          <a:p>
            <a:r>
              <a:rPr lang="en-US"/>
              <a:t>Fabrication-Integrated Design Lab</a:t>
            </a:r>
          </a:p>
        </p:txBody>
      </p:sp>
      <p:sp>
        <p:nvSpPr>
          <p:cNvPr id="5" name="Slide Number Placeholder 4">
            <a:extLst>
              <a:ext uri="{FF2B5EF4-FFF2-40B4-BE49-F238E27FC236}">
                <a16:creationId xmlns:a16="http://schemas.microsoft.com/office/drawing/2014/main" id="{997B9D0E-8E26-AB63-2EFF-4B4764341781}"/>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373778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6600F4-5782-DC84-4CFC-D390FB7983A6}"/>
              </a:ext>
            </a:extLst>
          </p:cNvPr>
          <p:cNvSpPr>
            <a:spLocks noGrp="1"/>
          </p:cNvSpPr>
          <p:nvPr>
            <p:ph type="dt" sz="half" idx="10"/>
          </p:nvPr>
        </p:nvSpPr>
        <p:spPr/>
        <p:txBody>
          <a:bodyPr/>
          <a:lstStyle/>
          <a:p>
            <a:r>
              <a:rPr lang="en-US"/>
              <a:t>August 13, 2024</a:t>
            </a:r>
          </a:p>
        </p:txBody>
      </p:sp>
      <p:sp>
        <p:nvSpPr>
          <p:cNvPr id="3" name="Footer Placeholder 2">
            <a:extLst>
              <a:ext uri="{FF2B5EF4-FFF2-40B4-BE49-F238E27FC236}">
                <a16:creationId xmlns:a16="http://schemas.microsoft.com/office/drawing/2014/main" id="{7200B401-AE46-BC0C-E8D9-4C002070F38F}"/>
              </a:ext>
            </a:extLst>
          </p:cNvPr>
          <p:cNvSpPr>
            <a:spLocks noGrp="1"/>
          </p:cNvSpPr>
          <p:nvPr>
            <p:ph type="ftr" sz="quarter" idx="11"/>
          </p:nvPr>
        </p:nvSpPr>
        <p:spPr/>
        <p:txBody>
          <a:bodyPr/>
          <a:lstStyle/>
          <a:p>
            <a:r>
              <a:rPr lang="en-US"/>
              <a:t>Fabrication-Integrated Design Lab</a:t>
            </a:r>
          </a:p>
        </p:txBody>
      </p:sp>
      <p:sp>
        <p:nvSpPr>
          <p:cNvPr id="4" name="Slide Number Placeholder 3">
            <a:extLst>
              <a:ext uri="{FF2B5EF4-FFF2-40B4-BE49-F238E27FC236}">
                <a16:creationId xmlns:a16="http://schemas.microsoft.com/office/drawing/2014/main" id="{38CD3233-660E-A870-4176-CBC9FC295EFB}"/>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450281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A26F-AF2B-B8DB-3322-DDB239D6AF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C65C2-769C-A67F-1D94-9E05ABE951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1E810D-A7D3-2BD8-D1CE-2E85A3D5A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CE9486-67A6-1F0A-F0CA-3BC911BF0651}"/>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47FA3FA5-4DEB-8D7E-043C-2D0B5A3F7914}"/>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629A69B0-499D-AA3A-DB66-883E1DE72223}"/>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421346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A38E-7E4A-05B0-F5FC-C210A1D9A8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E6FBC3-371E-1E0C-EA69-1EED3A8018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C1A83B-AEC6-C562-CE8F-59416F1CD0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3D79CC-23AC-6C4C-D735-791A12C912F0}"/>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DCCBC179-956C-2062-2176-9968403BC290}"/>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A28838CE-6B2D-2CAC-0240-A53E6A6DBE2F}"/>
              </a:ext>
            </a:extLst>
          </p:cNvPr>
          <p:cNvSpPr>
            <a:spLocks noGrp="1"/>
          </p:cNvSpPr>
          <p:nvPr>
            <p:ph type="sldNum" sz="quarter" idx="12"/>
          </p:nvPr>
        </p:nvSpPr>
        <p:spPr/>
        <p:txBody>
          <a:bodyPr/>
          <a:lstStyle/>
          <a:p>
            <a:fld id="{12477E28-FD26-704F-91BD-A4613A0F7BA3}" type="slidenum">
              <a:rPr lang="en-US" smtClean="0"/>
              <a:t>‹#›</a:t>
            </a:fld>
            <a:endParaRPr lang="en-US"/>
          </a:p>
        </p:txBody>
      </p:sp>
    </p:spTree>
    <p:extLst>
      <p:ext uri="{BB962C8B-B14F-4D97-AF65-F5344CB8AC3E}">
        <p14:creationId xmlns:p14="http://schemas.microsoft.com/office/powerpoint/2010/main" val="61451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8040B7-A884-0F77-DA89-5FB7455458BB}"/>
              </a:ext>
            </a:extLst>
          </p:cNvPr>
          <p:cNvSpPr>
            <a:spLocks noGrp="1"/>
          </p:cNvSpPr>
          <p:nvPr>
            <p:ph type="title"/>
          </p:nvPr>
        </p:nvSpPr>
        <p:spPr>
          <a:xfrm>
            <a:off x="228600" y="1825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2682DB-4AB3-9453-59E2-C8D9C99C4B4F}"/>
              </a:ext>
            </a:extLst>
          </p:cNvPr>
          <p:cNvSpPr>
            <a:spLocks noGrp="1"/>
          </p:cNvSpPr>
          <p:nvPr>
            <p:ph type="body" idx="1"/>
          </p:nvPr>
        </p:nvSpPr>
        <p:spPr>
          <a:xfrm>
            <a:off x="228600" y="1343818"/>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A9151-7C19-5ED1-B0B1-AE2ACF927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August 13, 2024</a:t>
            </a:r>
          </a:p>
        </p:txBody>
      </p:sp>
      <p:sp>
        <p:nvSpPr>
          <p:cNvPr id="5" name="Footer Placeholder 4">
            <a:extLst>
              <a:ext uri="{FF2B5EF4-FFF2-40B4-BE49-F238E27FC236}">
                <a16:creationId xmlns:a16="http://schemas.microsoft.com/office/drawing/2014/main" id="{16435084-7CB8-570A-49E1-915A5A153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Fabrication-Integrated Design Lab</a:t>
            </a:r>
          </a:p>
        </p:txBody>
      </p:sp>
      <p:sp>
        <p:nvSpPr>
          <p:cNvPr id="6" name="Slide Number Placeholder 5">
            <a:extLst>
              <a:ext uri="{FF2B5EF4-FFF2-40B4-BE49-F238E27FC236}">
                <a16:creationId xmlns:a16="http://schemas.microsoft.com/office/drawing/2014/main" id="{4F2C1F03-F940-F242-34A9-2D9E29DE1D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477E28-FD26-704F-91BD-A4613A0F7BA3}" type="slidenum">
              <a:rPr lang="en-US" smtClean="0"/>
              <a:t>‹#›</a:t>
            </a:fld>
            <a:endParaRPr lang="en-US"/>
          </a:p>
        </p:txBody>
      </p:sp>
    </p:spTree>
    <p:extLst>
      <p:ext uri="{BB962C8B-B14F-4D97-AF65-F5344CB8AC3E}">
        <p14:creationId xmlns:p14="http://schemas.microsoft.com/office/powerpoint/2010/main" val="1586501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9.pn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clippard.com/downloads/PDF_Documents/Product%20Data%20Sheets/Clippard%20EV%20Series%20Electronic%20Valves.pdf"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ear box with a blue handle&#10;&#10;Description automatically generated">
            <a:extLst>
              <a:ext uri="{FF2B5EF4-FFF2-40B4-BE49-F238E27FC236}">
                <a16:creationId xmlns:a16="http://schemas.microsoft.com/office/drawing/2014/main" id="{617CA6B7-3A35-570D-EAD1-9892EB85DB74}"/>
              </a:ext>
            </a:extLst>
          </p:cNvPr>
          <p:cNvPicPr>
            <a:picLocks noChangeAspect="1"/>
          </p:cNvPicPr>
          <p:nvPr/>
        </p:nvPicPr>
        <p:blipFill>
          <a:blip r:embed="rId3">
            <a:alphaModFix amt="50000"/>
          </a:blip>
          <a:srcRect t="15761" r="-1" b="35301"/>
          <a:stretch/>
        </p:blipFill>
        <p:spPr>
          <a:xfrm>
            <a:off x="20" y="1"/>
            <a:ext cx="12191980" cy="6857999"/>
          </a:xfrm>
          <a:prstGeom prst="rect">
            <a:avLst/>
          </a:prstGeom>
        </p:spPr>
      </p:pic>
      <p:sp>
        <p:nvSpPr>
          <p:cNvPr id="2" name="Title 1">
            <a:extLst>
              <a:ext uri="{FF2B5EF4-FFF2-40B4-BE49-F238E27FC236}">
                <a16:creationId xmlns:a16="http://schemas.microsoft.com/office/drawing/2014/main" id="{DAA02E3F-FABB-0B2E-0F8C-BCF1380284AF}"/>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Pneumatic Actuator </a:t>
            </a:r>
            <a:br>
              <a:rPr lang="en-US" dirty="0">
                <a:solidFill>
                  <a:srgbClr val="FFFFFF"/>
                </a:solidFill>
              </a:rPr>
            </a:br>
            <a:r>
              <a:rPr lang="en-US" dirty="0">
                <a:solidFill>
                  <a:srgbClr val="FFFFFF"/>
                </a:solidFill>
              </a:rPr>
              <a:t>Test Stand</a:t>
            </a:r>
          </a:p>
        </p:txBody>
      </p:sp>
      <p:sp>
        <p:nvSpPr>
          <p:cNvPr id="3" name="Subtitle 2">
            <a:extLst>
              <a:ext uri="{FF2B5EF4-FFF2-40B4-BE49-F238E27FC236}">
                <a16:creationId xmlns:a16="http://schemas.microsoft.com/office/drawing/2014/main" id="{2F039584-9BD3-D179-16D5-2EFC892A15E5}"/>
              </a:ext>
            </a:extLst>
          </p:cNvPr>
          <p:cNvSpPr>
            <a:spLocks noGrp="1"/>
          </p:cNvSpPr>
          <p:nvPr>
            <p:ph type="subTitle" idx="1"/>
          </p:nvPr>
        </p:nvSpPr>
        <p:spPr>
          <a:xfrm>
            <a:off x="1524000" y="4159404"/>
            <a:ext cx="9144000" cy="1098395"/>
          </a:xfrm>
        </p:spPr>
        <p:txBody>
          <a:bodyPr>
            <a:noAutofit/>
          </a:bodyPr>
          <a:lstStyle/>
          <a:p>
            <a:r>
              <a:rPr lang="en-US" sz="2000" dirty="0">
                <a:solidFill>
                  <a:srgbClr val="FFFFFF"/>
                </a:solidFill>
              </a:rPr>
              <a:t>Evan Comiskey</a:t>
            </a:r>
          </a:p>
          <a:p>
            <a:r>
              <a:rPr lang="en-US" sz="2000" dirty="0">
                <a:solidFill>
                  <a:srgbClr val="FFFFFF"/>
                </a:solidFill>
              </a:rPr>
              <a:t>Fabrication-Integrated Design Lab</a:t>
            </a:r>
          </a:p>
          <a:p>
            <a:r>
              <a:rPr lang="en-US" sz="2000" dirty="0">
                <a:solidFill>
                  <a:srgbClr val="FFFFFF"/>
                </a:solidFill>
              </a:rPr>
              <a:t>Massachusetts Institute of Technology</a:t>
            </a:r>
          </a:p>
          <a:p>
            <a:r>
              <a:rPr lang="en-US" sz="2000" dirty="0">
                <a:solidFill>
                  <a:srgbClr val="FFFFFF"/>
                </a:solidFill>
              </a:rPr>
              <a:t>December 13, 2024</a:t>
            </a:r>
          </a:p>
        </p:txBody>
      </p:sp>
    </p:spTree>
    <p:extLst>
      <p:ext uri="{BB962C8B-B14F-4D97-AF65-F5344CB8AC3E}">
        <p14:creationId xmlns:p14="http://schemas.microsoft.com/office/powerpoint/2010/main" val="3974639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10</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507999" y="0"/>
            <a:ext cx="11176001" cy="6356349"/>
          </a:xfrm>
        </p:spPr>
        <p:txBody>
          <a:bodyPr anchor="ctr" anchorCtr="0">
            <a:normAutofit/>
          </a:bodyPr>
          <a:lstStyle/>
          <a:p>
            <a:pPr marL="0" indent="0">
              <a:spcBef>
                <a:spcPts val="0"/>
              </a:spcBef>
              <a:buNone/>
            </a:pPr>
            <a:r>
              <a:rPr lang="en-US" sz="4000" dirty="0"/>
              <a:t>Goal: an </a:t>
            </a:r>
            <a:r>
              <a:rPr lang="en-US" sz="4000" b="1" dirty="0"/>
              <a:t>open-source</a:t>
            </a:r>
            <a:r>
              <a:rPr lang="en-US" sz="4000" dirty="0"/>
              <a:t>, </a:t>
            </a:r>
            <a:r>
              <a:rPr lang="en-US" sz="4000" b="1" dirty="0"/>
              <a:t>easy-to-use</a:t>
            </a:r>
            <a:r>
              <a:rPr lang="en-US" sz="4000" dirty="0"/>
              <a:t> test stand</a:t>
            </a:r>
          </a:p>
          <a:p>
            <a:pPr marL="0" indent="0">
              <a:spcBef>
                <a:spcPts val="0"/>
              </a:spcBef>
              <a:buNone/>
            </a:pPr>
            <a:r>
              <a:rPr lang="en-US" sz="4000" dirty="0"/>
              <a:t>with </a:t>
            </a:r>
            <a:r>
              <a:rPr lang="en-US" sz="4000" b="1" dirty="0"/>
              <a:t>repeatable </a:t>
            </a:r>
            <a:r>
              <a:rPr lang="en-US" sz="4000" dirty="0"/>
              <a:t>data collection </a:t>
            </a:r>
          </a:p>
          <a:p>
            <a:pPr marL="0" indent="0">
              <a:spcBef>
                <a:spcPts val="0"/>
              </a:spcBef>
              <a:buNone/>
            </a:pPr>
            <a:r>
              <a:rPr lang="en-US" sz="4000" dirty="0"/>
              <a:t>for </a:t>
            </a:r>
            <a:r>
              <a:rPr lang="en-US" sz="4000" b="1" dirty="0">
                <a:solidFill>
                  <a:srgbClr val="C00000"/>
                </a:solidFill>
              </a:rPr>
              <a:t>demonstrating</a:t>
            </a:r>
            <a:r>
              <a:rPr lang="en-US" sz="4000" dirty="0">
                <a:solidFill>
                  <a:srgbClr val="C00000"/>
                </a:solidFill>
              </a:rPr>
              <a:t> </a:t>
            </a:r>
            <a:r>
              <a:rPr lang="en-US" sz="4000" dirty="0"/>
              <a:t>actuator designs decisions</a:t>
            </a:r>
          </a:p>
        </p:txBody>
      </p:sp>
      <p:sp>
        <p:nvSpPr>
          <p:cNvPr id="3" name="Content Placeholder 7">
            <a:extLst>
              <a:ext uri="{FF2B5EF4-FFF2-40B4-BE49-F238E27FC236}">
                <a16:creationId xmlns:a16="http://schemas.microsoft.com/office/drawing/2014/main" id="{8435AA1C-E0B0-E686-F97E-FBA01D595E05}"/>
              </a:ext>
            </a:extLst>
          </p:cNvPr>
          <p:cNvSpPr txBox="1">
            <a:spLocks/>
          </p:cNvSpPr>
          <p:nvPr/>
        </p:nvSpPr>
        <p:spPr>
          <a:xfrm>
            <a:off x="507999" y="4491831"/>
            <a:ext cx="10845801" cy="1608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Setup allows for comparing and validating various actuator design decisions</a:t>
            </a:r>
          </a:p>
          <a:p>
            <a:pPr marL="0" indent="0">
              <a:buNone/>
            </a:pPr>
            <a:endParaRPr lang="en-US" dirty="0"/>
          </a:p>
        </p:txBody>
      </p:sp>
    </p:spTree>
    <p:extLst>
      <p:ext uri="{BB962C8B-B14F-4D97-AF65-F5344CB8AC3E}">
        <p14:creationId xmlns:p14="http://schemas.microsoft.com/office/powerpoint/2010/main" val="46048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normAutofit/>
          </a:bodyPr>
          <a:lstStyle/>
          <a:p>
            <a:r>
              <a:rPr lang="en-US" dirty="0"/>
              <a:t>Prior work</a:t>
            </a:r>
          </a:p>
        </p:txBody>
      </p:sp>
      <p:sp>
        <p:nvSpPr>
          <p:cNvPr id="3" name="Content Placeholder 2">
            <a:extLst>
              <a:ext uri="{FF2B5EF4-FFF2-40B4-BE49-F238E27FC236}">
                <a16:creationId xmlns:a16="http://schemas.microsoft.com/office/drawing/2014/main" id="{FF922B5C-B00A-48F2-FE57-A4F03A62BA49}"/>
              </a:ext>
            </a:extLst>
          </p:cNvPr>
          <p:cNvSpPr>
            <a:spLocks noGrp="1"/>
          </p:cNvSpPr>
          <p:nvPr>
            <p:ph idx="1"/>
          </p:nvPr>
        </p:nvSpPr>
        <p:spPr>
          <a:xfrm>
            <a:off x="732366" y="5914496"/>
            <a:ext cx="8081434" cy="883708"/>
          </a:xfrm>
        </p:spPr>
        <p:txBody>
          <a:bodyPr>
            <a:normAutofit/>
          </a:bodyPr>
          <a:lstStyle/>
          <a:p>
            <a:pPr marL="0" indent="0">
              <a:buNone/>
            </a:pPr>
            <a:r>
              <a:rPr lang="en-US" sz="2000" dirty="0"/>
              <a:t>Citation: Clarke </a:t>
            </a:r>
            <a:r>
              <a:rPr lang="en-US" sz="2000" dirty="0" err="1"/>
              <a:t>Teeple</a:t>
            </a:r>
            <a:r>
              <a:rPr lang="en-US" sz="2000" dirty="0"/>
              <a:t>, https://ctrl-</a:t>
            </a:r>
            <a:r>
              <a:rPr lang="en-US" sz="2000" dirty="0" err="1"/>
              <a:t>p.cbteeple.com</a:t>
            </a:r>
            <a:r>
              <a:rPr lang="en-US" sz="2000" dirty="0"/>
              <a:t>/latest/</a:t>
            </a:r>
            <a:r>
              <a:rPr lang="en-US" sz="2000" dirty="0" err="1"/>
              <a:t>index.html</a:t>
            </a:r>
            <a:r>
              <a:rPr lang="en-US" sz="2000" dirty="0"/>
              <a:t> </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11</a:t>
            </a:fld>
            <a:endParaRPr lang="en-US"/>
          </a:p>
        </p:txBody>
      </p:sp>
      <p:pic>
        <p:nvPicPr>
          <p:cNvPr id="1026" name="Picture 2" descr="The world is just within reach!">
            <a:extLst>
              <a:ext uri="{FF2B5EF4-FFF2-40B4-BE49-F238E27FC236}">
                <a16:creationId xmlns:a16="http://schemas.microsoft.com/office/drawing/2014/main" id="{17B73D62-7471-83B2-49C5-79B523E5B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511250"/>
            <a:ext cx="11049000" cy="383549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E607E0DB-241B-F700-CE07-C7AE03843AFB}"/>
              </a:ext>
            </a:extLst>
          </p:cNvPr>
          <p:cNvCxnSpPr>
            <a:cxnSpLocks/>
          </p:cNvCxnSpPr>
          <p:nvPr/>
        </p:nvCxnSpPr>
        <p:spPr>
          <a:xfrm flipH="1" flipV="1">
            <a:off x="4032249" y="4267200"/>
            <a:ext cx="6351" cy="584200"/>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C1219D8-9A90-0CBD-9374-46BC60D497F8}"/>
              </a:ext>
            </a:extLst>
          </p:cNvPr>
          <p:cNvCxnSpPr>
            <a:cxnSpLocks/>
          </p:cNvCxnSpPr>
          <p:nvPr/>
        </p:nvCxnSpPr>
        <p:spPr>
          <a:xfrm>
            <a:off x="7664449" y="1792288"/>
            <a:ext cx="0" cy="575973"/>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509D0D0-39B0-BC44-CC47-5CDF47A4BD43}"/>
              </a:ext>
            </a:extLst>
          </p:cNvPr>
          <p:cNvCxnSpPr>
            <a:cxnSpLocks/>
          </p:cNvCxnSpPr>
          <p:nvPr/>
        </p:nvCxnSpPr>
        <p:spPr>
          <a:xfrm>
            <a:off x="10102849" y="1878662"/>
            <a:ext cx="0" cy="692409"/>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1C0990B-81BA-55DC-0D2D-80F21827B28A}"/>
              </a:ext>
            </a:extLst>
          </p:cNvPr>
          <p:cNvSpPr txBox="1"/>
          <p:nvPr/>
        </p:nvSpPr>
        <p:spPr>
          <a:xfrm>
            <a:off x="3282952" y="4851400"/>
            <a:ext cx="1511296" cy="646331"/>
          </a:xfrm>
          <a:prstGeom prst="rect">
            <a:avLst/>
          </a:prstGeom>
          <a:noFill/>
        </p:spPr>
        <p:txBody>
          <a:bodyPr wrap="square" rtlCol="0">
            <a:spAutoFit/>
          </a:bodyPr>
          <a:lstStyle/>
          <a:p>
            <a:pPr algn="ctr"/>
            <a:r>
              <a:rPr lang="en-US" dirty="0"/>
              <a:t>Air inlet</a:t>
            </a:r>
          </a:p>
          <a:p>
            <a:endParaRPr lang="en-US" dirty="0"/>
          </a:p>
        </p:txBody>
      </p:sp>
      <p:sp>
        <p:nvSpPr>
          <p:cNvPr id="16" name="TextBox 15">
            <a:extLst>
              <a:ext uri="{FF2B5EF4-FFF2-40B4-BE49-F238E27FC236}">
                <a16:creationId xmlns:a16="http://schemas.microsoft.com/office/drawing/2014/main" id="{5D19C774-3256-35B4-CBD7-9AAAA4D01461}"/>
              </a:ext>
            </a:extLst>
          </p:cNvPr>
          <p:cNvSpPr txBox="1"/>
          <p:nvPr/>
        </p:nvSpPr>
        <p:spPr>
          <a:xfrm>
            <a:off x="6524638" y="1166027"/>
            <a:ext cx="2228839" cy="923330"/>
          </a:xfrm>
          <a:prstGeom prst="rect">
            <a:avLst/>
          </a:prstGeom>
          <a:noFill/>
        </p:spPr>
        <p:txBody>
          <a:bodyPr wrap="square" rtlCol="0">
            <a:spAutoFit/>
          </a:bodyPr>
          <a:lstStyle/>
          <a:p>
            <a:pPr algn="ctr"/>
            <a:r>
              <a:rPr lang="en-US" dirty="0"/>
              <a:t>Multiple Outputs to volume</a:t>
            </a:r>
          </a:p>
          <a:p>
            <a:endParaRPr lang="en-US" dirty="0"/>
          </a:p>
        </p:txBody>
      </p:sp>
      <p:sp>
        <p:nvSpPr>
          <p:cNvPr id="17" name="TextBox 16">
            <a:extLst>
              <a:ext uri="{FF2B5EF4-FFF2-40B4-BE49-F238E27FC236}">
                <a16:creationId xmlns:a16="http://schemas.microsoft.com/office/drawing/2014/main" id="{FF3B45E6-1DBE-C355-867A-EBE32445F1B6}"/>
              </a:ext>
            </a:extLst>
          </p:cNvPr>
          <p:cNvSpPr txBox="1"/>
          <p:nvPr/>
        </p:nvSpPr>
        <p:spPr>
          <a:xfrm>
            <a:off x="8753477" y="1330623"/>
            <a:ext cx="2698743" cy="923330"/>
          </a:xfrm>
          <a:prstGeom prst="rect">
            <a:avLst/>
          </a:prstGeom>
          <a:noFill/>
        </p:spPr>
        <p:txBody>
          <a:bodyPr wrap="square" rtlCol="0">
            <a:spAutoFit/>
          </a:bodyPr>
          <a:lstStyle/>
          <a:p>
            <a:pPr algn="ctr"/>
            <a:r>
              <a:rPr lang="en-US" dirty="0"/>
              <a:t>Multiple Solenoid </a:t>
            </a:r>
            <a:br>
              <a:rPr lang="en-US" dirty="0"/>
            </a:br>
            <a:r>
              <a:rPr lang="en-US" dirty="0"/>
              <a:t>Control Valves</a:t>
            </a:r>
          </a:p>
          <a:p>
            <a:endParaRPr lang="en-US" dirty="0"/>
          </a:p>
        </p:txBody>
      </p:sp>
    </p:spTree>
    <p:extLst>
      <p:ext uri="{BB962C8B-B14F-4D97-AF65-F5344CB8AC3E}">
        <p14:creationId xmlns:p14="http://schemas.microsoft.com/office/powerpoint/2010/main" val="751162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B3760AA-084B-EED1-B056-0E359AAFC293}"/>
              </a:ext>
            </a:extLst>
          </p:cNvPr>
          <p:cNvSpPr>
            <a:spLocks noGrp="1"/>
          </p:cNvSpPr>
          <p:nvPr>
            <p:ph idx="1"/>
          </p:nvPr>
        </p:nvSpPr>
        <p:spPr>
          <a:xfrm>
            <a:off x="838200" y="1343818"/>
            <a:ext cx="10515600" cy="4351338"/>
          </a:xfrm>
        </p:spPr>
        <p:txBody>
          <a:bodyPr/>
          <a:lstStyle/>
          <a:p>
            <a:pPr marL="0" indent="0">
              <a:buNone/>
            </a:pPr>
            <a:r>
              <a:rPr lang="en-US" sz="2600" dirty="0">
                <a:solidFill>
                  <a:schemeClr val="bg2">
                    <a:lumMod val="50000"/>
                  </a:schemeClr>
                </a:solidFill>
              </a:rPr>
              <a:t>Motivation</a:t>
            </a:r>
          </a:p>
          <a:p>
            <a:pPr marL="0" indent="0">
              <a:buNone/>
            </a:pPr>
            <a:endParaRPr lang="en-US" sz="2400" dirty="0">
              <a:solidFill>
                <a:schemeClr val="bg2">
                  <a:lumMod val="50000"/>
                </a:schemeClr>
              </a:solidFill>
            </a:endParaRPr>
          </a:p>
          <a:p>
            <a:pPr marL="0" indent="0">
              <a:buNone/>
            </a:pPr>
            <a:r>
              <a:rPr lang="en-US" dirty="0"/>
              <a:t>Hardware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Control Software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Looking Ahead</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Documentation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12</a:t>
            </a:fld>
            <a:endParaRPr lang="en-US"/>
          </a:p>
        </p:txBody>
      </p:sp>
    </p:spTree>
    <p:extLst>
      <p:ext uri="{BB962C8B-B14F-4D97-AF65-F5344CB8AC3E}">
        <p14:creationId xmlns:p14="http://schemas.microsoft.com/office/powerpoint/2010/main" val="2632280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8B5D-39CF-AB22-96FE-698697C227E4}"/>
              </a:ext>
            </a:extLst>
          </p:cNvPr>
          <p:cNvSpPr>
            <a:spLocks noGrp="1"/>
          </p:cNvSpPr>
          <p:nvPr>
            <p:ph type="title"/>
          </p:nvPr>
        </p:nvSpPr>
        <p:spPr/>
        <p:txBody>
          <a:bodyPr/>
          <a:lstStyle/>
          <a:p>
            <a:r>
              <a:rPr lang="en-US" dirty="0"/>
              <a:t>Open-source hardware</a:t>
            </a:r>
          </a:p>
        </p:txBody>
      </p:sp>
      <p:sp>
        <p:nvSpPr>
          <p:cNvPr id="5" name="Date Placeholder 4">
            <a:extLst>
              <a:ext uri="{FF2B5EF4-FFF2-40B4-BE49-F238E27FC236}">
                <a16:creationId xmlns:a16="http://schemas.microsoft.com/office/drawing/2014/main" id="{2C43681A-3281-BA6E-209F-8F37FF7759E8}"/>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895A367E-5704-F0DD-572E-4087B746C30C}"/>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194E2CAF-785B-FA83-E6CF-0B353B5A2CBA}"/>
              </a:ext>
            </a:extLst>
          </p:cNvPr>
          <p:cNvSpPr>
            <a:spLocks noGrp="1"/>
          </p:cNvSpPr>
          <p:nvPr>
            <p:ph type="sldNum" sz="quarter" idx="12"/>
          </p:nvPr>
        </p:nvSpPr>
        <p:spPr/>
        <p:txBody>
          <a:bodyPr/>
          <a:lstStyle/>
          <a:p>
            <a:fld id="{12477E28-FD26-704F-91BD-A4613A0F7BA3}" type="slidenum">
              <a:rPr lang="en-US" smtClean="0"/>
              <a:t>13</a:t>
            </a:fld>
            <a:endParaRPr lang="en-US"/>
          </a:p>
        </p:txBody>
      </p:sp>
      <p:sp>
        <p:nvSpPr>
          <p:cNvPr id="10" name="AutoShape 2">
            <a:extLst>
              <a:ext uri="{FF2B5EF4-FFF2-40B4-BE49-F238E27FC236}">
                <a16:creationId xmlns:a16="http://schemas.microsoft.com/office/drawing/2014/main" id="{F5FDF1B0-18A7-279B-E30C-A5DA7F89E8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a:extLst>
              <a:ext uri="{FF2B5EF4-FFF2-40B4-BE49-F238E27FC236}">
                <a16:creationId xmlns:a16="http://schemas.microsoft.com/office/drawing/2014/main" id="{57021FDB-9D91-91D2-BD6A-158DFEBDC66C}"/>
              </a:ext>
            </a:extLst>
          </p:cNvPr>
          <p:cNvSpPr>
            <a:spLocks noChangeAspect="1" noChangeArrowheads="1"/>
          </p:cNvSpPr>
          <p:nvPr/>
        </p:nvSpPr>
        <p:spPr bwMode="auto">
          <a:xfrm>
            <a:off x="6096000" y="3429000"/>
            <a:ext cx="2260600" cy="226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5CD28125-56DB-C7CE-BCBE-66AE176FDCEB}"/>
              </a:ext>
            </a:extLst>
          </p:cNvPr>
          <p:cNvPicPr>
            <a:picLocks noChangeAspect="1"/>
          </p:cNvPicPr>
          <p:nvPr/>
        </p:nvPicPr>
        <p:blipFill>
          <a:blip r:embed="rId3"/>
          <a:stretch>
            <a:fillRect/>
          </a:stretch>
        </p:blipFill>
        <p:spPr>
          <a:xfrm>
            <a:off x="314203" y="2424338"/>
            <a:ext cx="5934197" cy="3647626"/>
          </a:xfrm>
          <a:prstGeom prst="rect">
            <a:avLst/>
          </a:prstGeom>
        </p:spPr>
      </p:pic>
      <p:pic>
        <p:nvPicPr>
          <p:cNvPr id="8" name="Picture 7" descr="A blueprint of a square with a circle and points&#10;&#10;Description automatically generated">
            <a:extLst>
              <a:ext uri="{FF2B5EF4-FFF2-40B4-BE49-F238E27FC236}">
                <a16:creationId xmlns:a16="http://schemas.microsoft.com/office/drawing/2014/main" id="{1C85A283-0C3E-66D8-40C7-3094911D94A0}"/>
              </a:ext>
            </a:extLst>
          </p:cNvPr>
          <p:cNvPicPr>
            <a:picLocks noChangeAspect="1"/>
          </p:cNvPicPr>
          <p:nvPr/>
        </p:nvPicPr>
        <p:blipFill>
          <a:blip r:embed="rId4"/>
          <a:stretch>
            <a:fillRect/>
          </a:stretch>
        </p:blipFill>
        <p:spPr>
          <a:xfrm>
            <a:off x="6486403" y="2424338"/>
            <a:ext cx="4974037" cy="3647627"/>
          </a:xfrm>
          <a:prstGeom prst="rect">
            <a:avLst/>
          </a:prstGeom>
        </p:spPr>
      </p:pic>
      <p:sp>
        <p:nvSpPr>
          <p:cNvPr id="9" name="Content Placeholder 7">
            <a:extLst>
              <a:ext uri="{FF2B5EF4-FFF2-40B4-BE49-F238E27FC236}">
                <a16:creationId xmlns:a16="http://schemas.microsoft.com/office/drawing/2014/main" id="{946646B5-0C16-9C15-D573-9E9319990D6A}"/>
              </a:ext>
            </a:extLst>
          </p:cNvPr>
          <p:cNvSpPr>
            <a:spLocks noGrp="1"/>
          </p:cNvSpPr>
          <p:nvPr>
            <p:ph idx="1"/>
          </p:nvPr>
        </p:nvSpPr>
        <p:spPr>
          <a:xfrm>
            <a:off x="228600" y="1343818"/>
            <a:ext cx="11734800" cy="1266032"/>
          </a:xfrm>
        </p:spPr>
        <p:txBody>
          <a:bodyPr>
            <a:normAutofit/>
          </a:bodyPr>
          <a:lstStyle/>
          <a:p>
            <a:pPr marL="0" indent="0">
              <a:buNone/>
            </a:pPr>
            <a:r>
              <a:rPr lang="en-US" dirty="0"/>
              <a:t>Schematics of all hardware and electronics used to be publicly available for others to recreate and adapt for their own experiments </a:t>
            </a:r>
            <a:br>
              <a:rPr lang="en-US" dirty="0"/>
            </a:br>
            <a:endParaRPr lang="en-US" dirty="0"/>
          </a:p>
          <a:p>
            <a:endParaRPr lang="en-US" dirty="0"/>
          </a:p>
        </p:txBody>
      </p:sp>
    </p:spTree>
    <p:extLst>
      <p:ext uri="{BB962C8B-B14F-4D97-AF65-F5344CB8AC3E}">
        <p14:creationId xmlns:p14="http://schemas.microsoft.com/office/powerpoint/2010/main" val="3466834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8B5D-39CF-AB22-96FE-698697C227E4}"/>
              </a:ext>
            </a:extLst>
          </p:cNvPr>
          <p:cNvSpPr>
            <a:spLocks noGrp="1"/>
          </p:cNvSpPr>
          <p:nvPr>
            <p:ph type="title"/>
          </p:nvPr>
        </p:nvSpPr>
        <p:spPr/>
        <p:txBody>
          <a:bodyPr/>
          <a:lstStyle/>
          <a:p>
            <a:r>
              <a:rPr lang="en-US" dirty="0"/>
              <a:t>Modularity</a:t>
            </a:r>
          </a:p>
        </p:txBody>
      </p:sp>
      <p:sp>
        <p:nvSpPr>
          <p:cNvPr id="5" name="Date Placeholder 4">
            <a:extLst>
              <a:ext uri="{FF2B5EF4-FFF2-40B4-BE49-F238E27FC236}">
                <a16:creationId xmlns:a16="http://schemas.microsoft.com/office/drawing/2014/main" id="{2C43681A-3281-BA6E-209F-8F37FF7759E8}"/>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895A367E-5704-F0DD-572E-4087B746C30C}"/>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194E2CAF-785B-FA83-E6CF-0B353B5A2CBA}"/>
              </a:ext>
            </a:extLst>
          </p:cNvPr>
          <p:cNvSpPr>
            <a:spLocks noGrp="1"/>
          </p:cNvSpPr>
          <p:nvPr>
            <p:ph type="sldNum" sz="quarter" idx="12"/>
          </p:nvPr>
        </p:nvSpPr>
        <p:spPr/>
        <p:txBody>
          <a:bodyPr/>
          <a:lstStyle/>
          <a:p>
            <a:fld id="{12477E28-FD26-704F-91BD-A4613A0F7BA3}" type="slidenum">
              <a:rPr lang="en-US" smtClean="0"/>
              <a:t>14</a:t>
            </a:fld>
            <a:endParaRPr lang="en-US"/>
          </a:p>
        </p:txBody>
      </p:sp>
      <p:pic>
        <p:nvPicPr>
          <p:cNvPr id="11" name="Picture 10" descr="A close-up of black metal plates&#10;&#10;Description automatically generated">
            <a:extLst>
              <a:ext uri="{FF2B5EF4-FFF2-40B4-BE49-F238E27FC236}">
                <a16:creationId xmlns:a16="http://schemas.microsoft.com/office/drawing/2014/main" id="{4A1375B8-7518-8239-14D8-09C872EFBEE6}"/>
              </a:ext>
            </a:extLst>
          </p:cNvPr>
          <p:cNvPicPr>
            <a:picLocks noChangeAspect="1"/>
          </p:cNvPicPr>
          <p:nvPr/>
        </p:nvPicPr>
        <p:blipFill>
          <a:blip r:embed="rId3"/>
          <a:stretch>
            <a:fillRect/>
          </a:stretch>
        </p:blipFill>
        <p:spPr>
          <a:xfrm>
            <a:off x="228600" y="4250028"/>
            <a:ext cx="4385693" cy="1942847"/>
          </a:xfrm>
          <a:prstGeom prst="rect">
            <a:avLst/>
          </a:prstGeom>
        </p:spPr>
      </p:pic>
      <p:pic>
        <p:nvPicPr>
          <p:cNvPr id="15" name="Picture 14" descr="A black and white piece of metal&#10;&#10;Description automatically generated">
            <a:extLst>
              <a:ext uri="{FF2B5EF4-FFF2-40B4-BE49-F238E27FC236}">
                <a16:creationId xmlns:a16="http://schemas.microsoft.com/office/drawing/2014/main" id="{875F4A4A-6538-6140-2EEB-3967C25E663B}"/>
              </a:ext>
            </a:extLst>
          </p:cNvPr>
          <p:cNvPicPr>
            <a:picLocks noChangeAspect="1"/>
          </p:cNvPicPr>
          <p:nvPr/>
        </p:nvPicPr>
        <p:blipFill>
          <a:blip r:embed="rId4"/>
          <a:stretch>
            <a:fillRect/>
          </a:stretch>
        </p:blipFill>
        <p:spPr>
          <a:xfrm>
            <a:off x="4998127" y="3772507"/>
            <a:ext cx="3228639" cy="2492622"/>
          </a:xfrm>
          <a:prstGeom prst="rect">
            <a:avLst/>
          </a:prstGeom>
        </p:spPr>
      </p:pic>
      <p:sp>
        <p:nvSpPr>
          <p:cNvPr id="4" name="Content Placeholder 7">
            <a:extLst>
              <a:ext uri="{FF2B5EF4-FFF2-40B4-BE49-F238E27FC236}">
                <a16:creationId xmlns:a16="http://schemas.microsoft.com/office/drawing/2014/main" id="{96ACD341-CA2F-ECBA-47AF-CD673D6E3D34}"/>
              </a:ext>
            </a:extLst>
          </p:cNvPr>
          <p:cNvSpPr>
            <a:spLocks noGrp="1"/>
          </p:cNvSpPr>
          <p:nvPr>
            <p:ph idx="1"/>
          </p:nvPr>
        </p:nvSpPr>
        <p:spPr>
          <a:xfrm>
            <a:off x="228600" y="1343818"/>
            <a:ext cx="10515600" cy="4351338"/>
          </a:xfrm>
        </p:spPr>
        <p:txBody>
          <a:bodyPr/>
          <a:lstStyle/>
          <a:p>
            <a:pPr marL="0" indent="0">
              <a:buNone/>
            </a:pPr>
            <a:r>
              <a:rPr lang="en-US" dirty="0"/>
              <a:t>All mounting equipment for sample objects and actuators can be fabricated using 3d printing</a:t>
            </a:r>
            <a:br>
              <a:rPr lang="en-US" dirty="0"/>
            </a:br>
            <a:endParaRPr lang="en-US" dirty="0"/>
          </a:p>
          <a:p>
            <a:pPr marL="0" indent="0">
              <a:buNone/>
            </a:pPr>
            <a:r>
              <a:rPr lang="en-US" dirty="0"/>
              <a:t>Allows stand to accommodate any actuator design</a:t>
            </a:r>
            <a:br>
              <a:rPr lang="en-US" dirty="0"/>
            </a:br>
            <a:r>
              <a:rPr lang="en-US" dirty="0"/>
              <a:t>or desired test set-up in either horizontal or vertical</a:t>
            </a:r>
            <a:br>
              <a:rPr lang="en-US" dirty="0"/>
            </a:br>
            <a:r>
              <a:rPr lang="en-US" dirty="0"/>
              <a:t>orientation</a:t>
            </a:r>
          </a:p>
          <a:p>
            <a:endParaRPr lang="en-US" dirty="0"/>
          </a:p>
        </p:txBody>
      </p:sp>
      <p:pic>
        <p:nvPicPr>
          <p:cNvPr id="8" name="Picture 7" descr="A clear box with a blue handle&#10;&#10;Description automatically generated">
            <a:extLst>
              <a:ext uri="{FF2B5EF4-FFF2-40B4-BE49-F238E27FC236}">
                <a16:creationId xmlns:a16="http://schemas.microsoft.com/office/drawing/2014/main" id="{5B427ABD-2132-2FDB-A756-A1E2007BA67C}"/>
              </a:ext>
            </a:extLst>
          </p:cNvPr>
          <p:cNvPicPr>
            <a:picLocks noChangeAspect="1"/>
          </p:cNvPicPr>
          <p:nvPr/>
        </p:nvPicPr>
        <p:blipFill>
          <a:blip r:embed="rId5"/>
          <a:stretch>
            <a:fillRect/>
          </a:stretch>
        </p:blipFill>
        <p:spPr>
          <a:xfrm>
            <a:off x="8610600" y="2489932"/>
            <a:ext cx="3209532" cy="3775197"/>
          </a:xfrm>
          <a:prstGeom prst="rect">
            <a:avLst/>
          </a:prstGeom>
        </p:spPr>
      </p:pic>
    </p:spTree>
    <p:extLst>
      <p:ext uri="{BB962C8B-B14F-4D97-AF65-F5344CB8AC3E}">
        <p14:creationId xmlns:p14="http://schemas.microsoft.com/office/powerpoint/2010/main" val="105529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8B5D-39CF-AB22-96FE-698697C227E4}"/>
              </a:ext>
            </a:extLst>
          </p:cNvPr>
          <p:cNvSpPr>
            <a:spLocks noGrp="1"/>
          </p:cNvSpPr>
          <p:nvPr>
            <p:ph type="title"/>
          </p:nvPr>
        </p:nvSpPr>
        <p:spPr>
          <a:xfrm>
            <a:off x="228599" y="18255"/>
            <a:ext cx="10887075" cy="1325563"/>
          </a:xfrm>
        </p:spPr>
        <p:txBody>
          <a:bodyPr/>
          <a:lstStyle/>
          <a:p>
            <a:r>
              <a:rPr lang="en-US" dirty="0"/>
              <a:t>Easy to work with variables of interest</a:t>
            </a:r>
          </a:p>
        </p:txBody>
      </p:sp>
      <p:sp>
        <p:nvSpPr>
          <p:cNvPr id="5" name="Date Placeholder 4">
            <a:extLst>
              <a:ext uri="{FF2B5EF4-FFF2-40B4-BE49-F238E27FC236}">
                <a16:creationId xmlns:a16="http://schemas.microsoft.com/office/drawing/2014/main" id="{2C43681A-3281-BA6E-209F-8F37FF7759E8}"/>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895A367E-5704-F0DD-572E-4087B746C30C}"/>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194E2CAF-785B-FA83-E6CF-0B353B5A2CBA}"/>
              </a:ext>
            </a:extLst>
          </p:cNvPr>
          <p:cNvSpPr>
            <a:spLocks noGrp="1"/>
          </p:cNvSpPr>
          <p:nvPr>
            <p:ph type="sldNum" sz="quarter" idx="12"/>
          </p:nvPr>
        </p:nvSpPr>
        <p:spPr/>
        <p:txBody>
          <a:bodyPr/>
          <a:lstStyle/>
          <a:p>
            <a:fld id="{12477E28-FD26-704F-91BD-A4613A0F7BA3}" type="slidenum">
              <a:rPr lang="en-US" smtClean="0"/>
              <a:t>15</a:t>
            </a:fld>
            <a:endParaRPr lang="en-US" dirty="0"/>
          </a:p>
        </p:txBody>
      </p:sp>
      <p:sp>
        <p:nvSpPr>
          <p:cNvPr id="21" name="Content Placeholder 3">
            <a:extLst>
              <a:ext uri="{FF2B5EF4-FFF2-40B4-BE49-F238E27FC236}">
                <a16:creationId xmlns:a16="http://schemas.microsoft.com/office/drawing/2014/main" id="{41E71377-BD55-D5D1-D833-B951AFC8E70A}"/>
              </a:ext>
            </a:extLst>
          </p:cNvPr>
          <p:cNvSpPr txBox="1">
            <a:spLocks/>
          </p:cNvSpPr>
          <p:nvPr/>
        </p:nvSpPr>
        <p:spPr>
          <a:xfrm>
            <a:off x="228599" y="1574005"/>
            <a:ext cx="6451773"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Flexibility in modularity makes isolating any physical variable between different test conditions simple</a:t>
            </a:r>
          </a:p>
        </p:txBody>
      </p:sp>
      <p:pic>
        <p:nvPicPr>
          <p:cNvPr id="9" name="Picture 8" descr="A grey box with blue and purple parts&#10;&#10;Description automatically generated">
            <a:extLst>
              <a:ext uri="{FF2B5EF4-FFF2-40B4-BE49-F238E27FC236}">
                <a16:creationId xmlns:a16="http://schemas.microsoft.com/office/drawing/2014/main" id="{A6453667-015D-D999-217A-F53082CB89CE}"/>
              </a:ext>
            </a:extLst>
          </p:cNvPr>
          <p:cNvPicPr>
            <a:picLocks noChangeAspect="1"/>
          </p:cNvPicPr>
          <p:nvPr/>
        </p:nvPicPr>
        <p:blipFill rotWithShape="1">
          <a:blip r:embed="rId3"/>
          <a:srcRect t="22702" r="42999" b="21127"/>
          <a:stretch/>
        </p:blipFill>
        <p:spPr>
          <a:xfrm>
            <a:off x="6680372" y="1250038"/>
            <a:ext cx="4572640" cy="4999272"/>
          </a:xfrm>
          <a:prstGeom prst="rect">
            <a:avLst/>
          </a:prstGeom>
        </p:spPr>
      </p:pic>
      <p:cxnSp>
        <p:nvCxnSpPr>
          <p:cNvPr id="16" name="Straight Connector 15">
            <a:extLst>
              <a:ext uri="{FF2B5EF4-FFF2-40B4-BE49-F238E27FC236}">
                <a16:creationId xmlns:a16="http://schemas.microsoft.com/office/drawing/2014/main" id="{50A24003-D7F0-FFA7-5558-C827DE114519}"/>
              </a:ext>
            </a:extLst>
          </p:cNvPr>
          <p:cNvCxnSpPr>
            <a:cxnSpLocks/>
          </p:cNvCxnSpPr>
          <p:nvPr/>
        </p:nvCxnSpPr>
        <p:spPr>
          <a:xfrm>
            <a:off x="7598548" y="2723407"/>
            <a:ext cx="554852" cy="1026267"/>
          </a:xfrm>
          <a:prstGeom prst="line">
            <a:avLst/>
          </a:prstGeom>
          <a:ln w="38100">
            <a:solidFill>
              <a:srgbClr val="FF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EFD1523-CD80-3D54-6EBA-8E8968009032}"/>
              </a:ext>
            </a:extLst>
          </p:cNvPr>
          <p:cNvSpPr txBox="1"/>
          <p:nvPr/>
        </p:nvSpPr>
        <p:spPr>
          <a:xfrm>
            <a:off x="6957200" y="3057724"/>
            <a:ext cx="1511296" cy="738664"/>
          </a:xfrm>
          <a:prstGeom prst="rect">
            <a:avLst/>
          </a:prstGeom>
          <a:noFill/>
          <a:ln>
            <a:noFill/>
          </a:ln>
          <a:effectLst/>
        </p:spPr>
        <p:txBody>
          <a:bodyPr wrap="square" rtlCol="0">
            <a:spAutoFit/>
          </a:bodyPr>
          <a:lstStyle/>
          <a:p>
            <a:pPr algn="ctr"/>
            <a:r>
              <a:rPr lang="en-US" sz="2400" b="1" dirty="0">
                <a:solidFill>
                  <a:srgbClr val="FF0000"/>
                </a:solidFill>
              </a:rPr>
              <a:t>x</a:t>
            </a:r>
            <a:r>
              <a:rPr lang="en-US" sz="2400" b="1" baseline="-25000" dirty="0">
                <a:solidFill>
                  <a:srgbClr val="FF0000"/>
                </a:solidFill>
              </a:rPr>
              <a:t>1</a:t>
            </a:r>
            <a:endParaRPr lang="en-US" sz="2400" b="1" dirty="0">
              <a:solidFill>
                <a:srgbClr val="FF0000"/>
              </a:solidFill>
            </a:endParaRPr>
          </a:p>
          <a:p>
            <a:endParaRPr lang="en-US" dirty="0"/>
          </a:p>
        </p:txBody>
      </p:sp>
      <p:pic>
        <p:nvPicPr>
          <p:cNvPr id="10" name="Picture 9" descr="A screenshot of a computer&#10;&#10;Description automatically generated">
            <a:extLst>
              <a:ext uri="{FF2B5EF4-FFF2-40B4-BE49-F238E27FC236}">
                <a16:creationId xmlns:a16="http://schemas.microsoft.com/office/drawing/2014/main" id="{2006DA40-3579-0BC0-0714-E218CEC08069}"/>
              </a:ext>
            </a:extLst>
          </p:cNvPr>
          <p:cNvPicPr>
            <a:picLocks noChangeAspect="1"/>
          </p:cNvPicPr>
          <p:nvPr/>
        </p:nvPicPr>
        <p:blipFill rotWithShape="1">
          <a:blip r:embed="rId4"/>
          <a:srcRect t="22685" r="47700" b="23217"/>
          <a:stretch/>
        </p:blipFill>
        <p:spPr>
          <a:xfrm>
            <a:off x="6543034" y="1139740"/>
            <a:ext cx="4709978" cy="5158421"/>
          </a:xfrm>
          <a:prstGeom prst="rect">
            <a:avLst/>
          </a:prstGeom>
        </p:spPr>
      </p:pic>
      <p:cxnSp>
        <p:nvCxnSpPr>
          <p:cNvPr id="18" name="Straight Connector 17">
            <a:extLst>
              <a:ext uri="{FF2B5EF4-FFF2-40B4-BE49-F238E27FC236}">
                <a16:creationId xmlns:a16="http://schemas.microsoft.com/office/drawing/2014/main" id="{E0DC382C-1CB4-1CD9-226D-364F5A7D9C35}"/>
              </a:ext>
            </a:extLst>
          </p:cNvPr>
          <p:cNvCxnSpPr>
            <a:cxnSpLocks/>
          </p:cNvCxnSpPr>
          <p:nvPr/>
        </p:nvCxnSpPr>
        <p:spPr>
          <a:xfrm>
            <a:off x="7549252" y="2743532"/>
            <a:ext cx="491930" cy="1022330"/>
          </a:xfrm>
          <a:prstGeom prst="line">
            <a:avLst/>
          </a:prstGeom>
          <a:ln w="38100">
            <a:solidFill>
              <a:srgbClr val="FF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65376C4-8987-E2B6-19B7-D72EC79107EC}"/>
              </a:ext>
            </a:extLst>
          </p:cNvPr>
          <p:cNvSpPr txBox="1"/>
          <p:nvPr/>
        </p:nvSpPr>
        <p:spPr>
          <a:xfrm>
            <a:off x="6870331" y="3044131"/>
            <a:ext cx="1511296" cy="738664"/>
          </a:xfrm>
          <a:prstGeom prst="rect">
            <a:avLst/>
          </a:prstGeom>
          <a:noFill/>
          <a:ln>
            <a:noFill/>
          </a:ln>
          <a:effectLst/>
        </p:spPr>
        <p:txBody>
          <a:bodyPr wrap="square" rtlCol="0">
            <a:spAutoFit/>
          </a:bodyPr>
          <a:lstStyle/>
          <a:p>
            <a:pPr algn="ctr"/>
            <a:r>
              <a:rPr lang="en-US" sz="2400" b="1" dirty="0">
                <a:solidFill>
                  <a:srgbClr val="FF0000"/>
                </a:solidFill>
              </a:rPr>
              <a:t>x</a:t>
            </a:r>
            <a:r>
              <a:rPr lang="en-US" sz="2400" b="1" baseline="-25000" dirty="0">
                <a:solidFill>
                  <a:srgbClr val="FF0000"/>
                </a:solidFill>
              </a:rPr>
              <a:t>1</a:t>
            </a:r>
            <a:endParaRPr lang="en-US" sz="2400" b="1" dirty="0">
              <a:solidFill>
                <a:srgbClr val="FF0000"/>
              </a:solidFill>
            </a:endParaRPr>
          </a:p>
          <a:p>
            <a:endParaRPr lang="en-US" dirty="0"/>
          </a:p>
        </p:txBody>
      </p:sp>
      <p:pic>
        <p:nvPicPr>
          <p:cNvPr id="4" name="Picture 3" descr="A drawing of a machine&#10;&#10;Description automatically generated">
            <a:extLst>
              <a:ext uri="{FF2B5EF4-FFF2-40B4-BE49-F238E27FC236}">
                <a16:creationId xmlns:a16="http://schemas.microsoft.com/office/drawing/2014/main" id="{55458A8D-E43D-98AC-916F-6D9B50D5E83C}"/>
              </a:ext>
            </a:extLst>
          </p:cNvPr>
          <p:cNvPicPr>
            <a:picLocks noChangeAspect="1"/>
          </p:cNvPicPr>
          <p:nvPr/>
        </p:nvPicPr>
        <p:blipFill rotWithShape="1">
          <a:blip r:embed="rId5"/>
          <a:srcRect l="4255" t="23832" r="46528" b="22294"/>
          <a:stretch/>
        </p:blipFill>
        <p:spPr>
          <a:xfrm>
            <a:off x="6592306" y="1142188"/>
            <a:ext cx="4661782" cy="5137120"/>
          </a:xfrm>
          <a:prstGeom prst="rect">
            <a:avLst/>
          </a:prstGeom>
        </p:spPr>
      </p:pic>
      <p:cxnSp>
        <p:nvCxnSpPr>
          <p:cNvPr id="11" name="Straight Connector 10">
            <a:extLst>
              <a:ext uri="{FF2B5EF4-FFF2-40B4-BE49-F238E27FC236}">
                <a16:creationId xmlns:a16="http://schemas.microsoft.com/office/drawing/2014/main" id="{CC6AA8BE-E646-5D5E-1616-446DA87925CC}"/>
              </a:ext>
            </a:extLst>
          </p:cNvPr>
          <p:cNvCxnSpPr>
            <a:cxnSpLocks/>
          </p:cNvCxnSpPr>
          <p:nvPr/>
        </p:nvCxnSpPr>
        <p:spPr>
          <a:xfrm>
            <a:off x="7536409" y="2677683"/>
            <a:ext cx="491930" cy="1022330"/>
          </a:xfrm>
          <a:prstGeom prst="line">
            <a:avLst/>
          </a:prstGeom>
          <a:ln w="38100">
            <a:solidFill>
              <a:srgbClr val="FF00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6EDAE35-9590-89EF-778F-650AEC8DD54C}"/>
              </a:ext>
            </a:extLst>
          </p:cNvPr>
          <p:cNvSpPr txBox="1"/>
          <p:nvPr/>
        </p:nvSpPr>
        <p:spPr>
          <a:xfrm>
            <a:off x="6857488" y="2978282"/>
            <a:ext cx="1511296" cy="738664"/>
          </a:xfrm>
          <a:prstGeom prst="rect">
            <a:avLst/>
          </a:prstGeom>
          <a:noFill/>
          <a:ln>
            <a:noFill/>
          </a:ln>
          <a:effectLst/>
        </p:spPr>
        <p:txBody>
          <a:bodyPr wrap="square" rtlCol="0">
            <a:spAutoFit/>
          </a:bodyPr>
          <a:lstStyle/>
          <a:p>
            <a:pPr algn="ctr"/>
            <a:r>
              <a:rPr lang="en-US" sz="2400" b="1" dirty="0">
                <a:solidFill>
                  <a:srgbClr val="FF0000"/>
                </a:solidFill>
              </a:rPr>
              <a:t>x</a:t>
            </a:r>
            <a:r>
              <a:rPr lang="en-US" sz="2400" b="1" baseline="-25000" dirty="0">
                <a:solidFill>
                  <a:srgbClr val="FF0000"/>
                </a:solidFill>
              </a:rPr>
              <a:t>1</a:t>
            </a:r>
            <a:endParaRPr lang="en-US" sz="2400" b="1" dirty="0">
              <a:solidFill>
                <a:srgbClr val="FF0000"/>
              </a:solidFill>
            </a:endParaRPr>
          </a:p>
          <a:p>
            <a:endParaRPr lang="en-US" dirty="0"/>
          </a:p>
        </p:txBody>
      </p:sp>
    </p:spTree>
    <p:extLst>
      <p:ext uri="{BB962C8B-B14F-4D97-AF65-F5344CB8AC3E}">
        <p14:creationId xmlns:p14="http://schemas.microsoft.com/office/powerpoint/2010/main" val="409353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8B5D-39CF-AB22-96FE-698697C227E4}"/>
              </a:ext>
            </a:extLst>
          </p:cNvPr>
          <p:cNvSpPr>
            <a:spLocks noGrp="1"/>
          </p:cNvSpPr>
          <p:nvPr>
            <p:ph type="title"/>
          </p:nvPr>
        </p:nvSpPr>
        <p:spPr/>
        <p:txBody>
          <a:bodyPr/>
          <a:lstStyle/>
          <a:p>
            <a:r>
              <a:rPr lang="en-US" dirty="0"/>
              <a:t>Electronics &amp; Pneumatics</a:t>
            </a:r>
          </a:p>
        </p:txBody>
      </p:sp>
      <p:sp>
        <p:nvSpPr>
          <p:cNvPr id="5" name="Date Placeholder 4">
            <a:extLst>
              <a:ext uri="{FF2B5EF4-FFF2-40B4-BE49-F238E27FC236}">
                <a16:creationId xmlns:a16="http://schemas.microsoft.com/office/drawing/2014/main" id="{2C43681A-3281-BA6E-209F-8F37FF7759E8}"/>
              </a:ext>
            </a:extLst>
          </p:cNvPr>
          <p:cNvSpPr>
            <a:spLocks noGrp="1"/>
          </p:cNvSpPr>
          <p:nvPr>
            <p:ph type="dt" sz="half" idx="10"/>
          </p:nvPr>
        </p:nvSpPr>
        <p:spPr/>
        <p:txBody>
          <a:bodyPr/>
          <a:lstStyle/>
          <a:p>
            <a:r>
              <a:rPr lang="en-US"/>
              <a:t>August 13, 2024</a:t>
            </a:r>
          </a:p>
        </p:txBody>
      </p:sp>
      <p:sp>
        <p:nvSpPr>
          <p:cNvPr id="6" name="Footer Placeholder 5">
            <a:extLst>
              <a:ext uri="{FF2B5EF4-FFF2-40B4-BE49-F238E27FC236}">
                <a16:creationId xmlns:a16="http://schemas.microsoft.com/office/drawing/2014/main" id="{895A367E-5704-F0DD-572E-4087B746C30C}"/>
              </a:ext>
            </a:extLst>
          </p:cNvPr>
          <p:cNvSpPr>
            <a:spLocks noGrp="1"/>
          </p:cNvSpPr>
          <p:nvPr>
            <p:ph type="ftr" sz="quarter" idx="11"/>
          </p:nvPr>
        </p:nvSpPr>
        <p:spPr/>
        <p:txBody>
          <a:bodyPr/>
          <a:lstStyle/>
          <a:p>
            <a:r>
              <a:rPr lang="en-US"/>
              <a:t>Fabrication-Integrated Design Lab</a:t>
            </a:r>
          </a:p>
        </p:txBody>
      </p:sp>
      <p:sp>
        <p:nvSpPr>
          <p:cNvPr id="7" name="Slide Number Placeholder 6">
            <a:extLst>
              <a:ext uri="{FF2B5EF4-FFF2-40B4-BE49-F238E27FC236}">
                <a16:creationId xmlns:a16="http://schemas.microsoft.com/office/drawing/2014/main" id="{194E2CAF-785B-FA83-E6CF-0B353B5A2CBA}"/>
              </a:ext>
            </a:extLst>
          </p:cNvPr>
          <p:cNvSpPr>
            <a:spLocks noGrp="1"/>
          </p:cNvSpPr>
          <p:nvPr>
            <p:ph type="sldNum" sz="quarter" idx="12"/>
          </p:nvPr>
        </p:nvSpPr>
        <p:spPr/>
        <p:txBody>
          <a:bodyPr/>
          <a:lstStyle/>
          <a:p>
            <a:fld id="{12477E28-FD26-704F-91BD-A4613A0F7BA3}" type="slidenum">
              <a:rPr lang="en-US" smtClean="0"/>
              <a:t>16</a:t>
            </a:fld>
            <a:endParaRPr lang="en-US"/>
          </a:p>
        </p:txBody>
      </p:sp>
      <p:pic>
        <p:nvPicPr>
          <p:cNvPr id="10" name="Picture 9" descr="A machine with wires and wires&#10;&#10;Description automatically generated">
            <a:extLst>
              <a:ext uri="{FF2B5EF4-FFF2-40B4-BE49-F238E27FC236}">
                <a16:creationId xmlns:a16="http://schemas.microsoft.com/office/drawing/2014/main" id="{4B419E9F-7276-7DD5-7DCA-CEFB8FFDEF2D}"/>
              </a:ext>
            </a:extLst>
          </p:cNvPr>
          <p:cNvPicPr>
            <a:picLocks noChangeAspect="1"/>
          </p:cNvPicPr>
          <p:nvPr/>
        </p:nvPicPr>
        <p:blipFill>
          <a:blip r:embed="rId3"/>
          <a:stretch>
            <a:fillRect/>
          </a:stretch>
        </p:blipFill>
        <p:spPr>
          <a:xfrm>
            <a:off x="748056" y="1975925"/>
            <a:ext cx="5156016" cy="4123133"/>
          </a:xfrm>
          <a:prstGeom prst="rect">
            <a:avLst/>
          </a:prstGeom>
        </p:spPr>
      </p:pic>
      <p:pic>
        <p:nvPicPr>
          <p:cNvPr id="14" name="Picture 13" descr="A close-up of a machine&#10;&#10;Description automatically generated">
            <a:extLst>
              <a:ext uri="{FF2B5EF4-FFF2-40B4-BE49-F238E27FC236}">
                <a16:creationId xmlns:a16="http://schemas.microsoft.com/office/drawing/2014/main" id="{DB0E30BE-9CD6-42EB-E7F5-602A7C951406}"/>
              </a:ext>
            </a:extLst>
          </p:cNvPr>
          <p:cNvPicPr>
            <a:picLocks noChangeAspect="1"/>
          </p:cNvPicPr>
          <p:nvPr/>
        </p:nvPicPr>
        <p:blipFill>
          <a:blip r:embed="rId4"/>
          <a:stretch>
            <a:fillRect/>
          </a:stretch>
        </p:blipFill>
        <p:spPr>
          <a:xfrm>
            <a:off x="6287929" y="1975925"/>
            <a:ext cx="5467827" cy="4123133"/>
          </a:xfrm>
          <a:prstGeom prst="rect">
            <a:avLst/>
          </a:prstGeom>
        </p:spPr>
      </p:pic>
      <p:sp>
        <p:nvSpPr>
          <p:cNvPr id="15" name="TextBox 14">
            <a:extLst>
              <a:ext uri="{FF2B5EF4-FFF2-40B4-BE49-F238E27FC236}">
                <a16:creationId xmlns:a16="http://schemas.microsoft.com/office/drawing/2014/main" id="{08AC5223-16B3-0A92-1FF5-AD65F0702C57}"/>
              </a:ext>
            </a:extLst>
          </p:cNvPr>
          <p:cNvSpPr txBox="1"/>
          <p:nvPr/>
        </p:nvSpPr>
        <p:spPr>
          <a:xfrm>
            <a:off x="748056" y="1662613"/>
            <a:ext cx="1937271" cy="369332"/>
          </a:xfrm>
          <a:prstGeom prst="rect">
            <a:avLst/>
          </a:prstGeom>
          <a:noFill/>
        </p:spPr>
        <p:txBody>
          <a:bodyPr wrap="square" rtlCol="0">
            <a:spAutoFit/>
          </a:bodyPr>
          <a:lstStyle/>
          <a:p>
            <a:r>
              <a:rPr lang="en-US" dirty="0"/>
              <a:t>Front:</a:t>
            </a:r>
          </a:p>
        </p:txBody>
      </p:sp>
      <p:sp>
        <p:nvSpPr>
          <p:cNvPr id="18" name="TextBox 17">
            <a:extLst>
              <a:ext uri="{FF2B5EF4-FFF2-40B4-BE49-F238E27FC236}">
                <a16:creationId xmlns:a16="http://schemas.microsoft.com/office/drawing/2014/main" id="{DC260CCE-1927-8D85-7BD1-5C45173CF334}"/>
              </a:ext>
            </a:extLst>
          </p:cNvPr>
          <p:cNvSpPr txBox="1"/>
          <p:nvPr/>
        </p:nvSpPr>
        <p:spPr>
          <a:xfrm>
            <a:off x="6216129" y="1662613"/>
            <a:ext cx="1937271" cy="369332"/>
          </a:xfrm>
          <a:prstGeom prst="rect">
            <a:avLst/>
          </a:prstGeom>
          <a:noFill/>
        </p:spPr>
        <p:txBody>
          <a:bodyPr wrap="square" rtlCol="0">
            <a:spAutoFit/>
          </a:bodyPr>
          <a:lstStyle/>
          <a:p>
            <a:r>
              <a:rPr lang="en-US" dirty="0"/>
              <a:t>Back:</a:t>
            </a:r>
          </a:p>
        </p:txBody>
      </p:sp>
      <p:sp>
        <p:nvSpPr>
          <p:cNvPr id="19" name="TextBox 18">
            <a:extLst>
              <a:ext uri="{FF2B5EF4-FFF2-40B4-BE49-F238E27FC236}">
                <a16:creationId xmlns:a16="http://schemas.microsoft.com/office/drawing/2014/main" id="{A2AFCCA8-FE72-74E8-56DF-974C7EF3DC84}"/>
              </a:ext>
            </a:extLst>
          </p:cNvPr>
          <p:cNvSpPr txBox="1"/>
          <p:nvPr/>
        </p:nvSpPr>
        <p:spPr>
          <a:xfrm>
            <a:off x="7700058" y="6099058"/>
            <a:ext cx="2080549" cy="646331"/>
          </a:xfrm>
          <a:prstGeom prst="rect">
            <a:avLst/>
          </a:prstGeom>
          <a:noFill/>
        </p:spPr>
        <p:txBody>
          <a:bodyPr wrap="square" rtlCol="0">
            <a:spAutoFit/>
          </a:bodyPr>
          <a:lstStyle/>
          <a:p>
            <a:pPr algn="ctr"/>
            <a:r>
              <a:rPr lang="en-US" dirty="0"/>
              <a:t>Barrel-jack power</a:t>
            </a:r>
          </a:p>
          <a:p>
            <a:endParaRPr lang="en-US" dirty="0"/>
          </a:p>
        </p:txBody>
      </p:sp>
      <p:cxnSp>
        <p:nvCxnSpPr>
          <p:cNvPr id="20" name="Straight Arrow Connector 19">
            <a:extLst>
              <a:ext uri="{FF2B5EF4-FFF2-40B4-BE49-F238E27FC236}">
                <a16:creationId xmlns:a16="http://schemas.microsoft.com/office/drawing/2014/main" id="{884799F2-D1C2-9275-5F86-5C9E72FC2BA4}"/>
              </a:ext>
            </a:extLst>
          </p:cNvPr>
          <p:cNvCxnSpPr>
            <a:cxnSpLocks/>
          </p:cNvCxnSpPr>
          <p:nvPr/>
        </p:nvCxnSpPr>
        <p:spPr>
          <a:xfrm flipV="1">
            <a:off x="9456516" y="5862165"/>
            <a:ext cx="220101" cy="330291"/>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EF1B44E-8B75-95B7-C66E-BB6C9A66D230}"/>
              </a:ext>
            </a:extLst>
          </p:cNvPr>
          <p:cNvCxnSpPr>
            <a:cxnSpLocks/>
          </p:cNvCxnSpPr>
          <p:nvPr/>
        </p:nvCxnSpPr>
        <p:spPr>
          <a:xfrm>
            <a:off x="4973909" y="1847279"/>
            <a:ext cx="0" cy="362113"/>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827D56F2-7EE1-40EB-7AEE-D8536A051E36}"/>
              </a:ext>
            </a:extLst>
          </p:cNvPr>
          <p:cNvSpPr txBox="1"/>
          <p:nvPr/>
        </p:nvSpPr>
        <p:spPr>
          <a:xfrm>
            <a:off x="4110319" y="1240377"/>
            <a:ext cx="1727180" cy="923330"/>
          </a:xfrm>
          <a:prstGeom prst="rect">
            <a:avLst/>
          </a:prstGeom>
          <a:noFill/>
        </p:spPr>
        <p:txBody>
          <a:bodyPr wrap="square" rtlCol="0">
            <a:spAutoFit/>
          </a:bodyPr>
          <a:lstStyle/>
          <a:p>
            <a:pPr algn="ctr"/>
            <a:r>
              <a:rPr lang="en-US" dirty="0"/>
              <a:t>Inlet pressure</a:t>
            </a:r>
            <a:br>
              <a:rPr lang="en-US" dirty="0"/>
            </a:br>
            <a:r>
              <a:rPr lang="en-US" dirty="0"/>
              <a:t>line</a:t>
            </a:r>
          </a:p>
          <a:p>
            <a:endParaRPr lang="en-US" dirty="0"/>
          </a:p>
        </p:txBody>
      </p:sp>
      <p:sp>
        <p:nvSpPr>
          <p:cNvPr id="28" name="TextBox 27">
            <a:extLst>
              <a:ext uri="{FF2B5EF4-FFF2-40B4-BE49-F238E27FC236}">
                <a16:creationId xmlns:a16="http://schemas.microsoft.com/office/drawing/2014/main" id="{C1AB5F81-AD02-7B37-4C2A-B7043E82F678}"/>
              </a:ext>
            </a:extLst>
          </p:cNvPr>
          <p:cNvSpPr txBox="1"/>
          <p:nvPr/>
        </p:nvSpPr>
        <p:spPr>
          <a:xfrm>
            <a:off x="940904" y="5766039"/>
            <a:ext cx="2743199" cy="646331"/>
          </a:xfrm>
          <a:prstGeom prst="rect">
            <a:avLst/>
          </a:prstGeom>
          <a:noFill/>
        </p:spPr>
        <p:txBody>
          <a:bodyPr wrap="square" rtlCol="0">
            <a:spAutoFit/>
          </a:bodyPr>
          <a:lstStyle/>
          <a:p>
            <a:pPr algn="ctr"/>
            <a:r>
              <a:rPr lang="en-US" dirty="0"/>
              <a:t>Output to volume</a:t>
            </a:r>
          </a:p>
          <a:p>
            <a:endParaRPr lang="en-US" dirty="0"/>
          </a:p>
        </p:txBody>
      </p:sp>
      <p:cxnSp>
        <p:nvCxnSpPr>
          <p:cNvPr id="29" name="Straight Arrow Connector 28">
            <a:extLst>
              <a:ext uri="{FF2B5EF4-FFF2-40B4-BE49-F238E27FC236}">
                <a16:creationId xmlns:a16="http://schemas.microsoft.com/office/drawing/2014/main" id="{9A3C42F4-8F79-C33A-B406-088E8EF162D1}"/>
              </a:ext>
            </a:extLst>
          </p:cNvPr>
          <p:cNvCxnSpPr>
            <a:cxnSpLocks/>
            <a:stCxn id="28" idx="0"/>
          </p:cNvCxnSpPr>
          <p:nvPr/>
        </p:nvCxnSpPr>
        <p:spPr>
          <a:xfrm flipH="1" flipV="1">
            <a:off x="2209800" y="5497975"/>
            <a:ext cx="102704" cy="268064"/>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99DC8B2E-C19D-7ECF-22D8-F84CAA63AA3C}"/>
              </a:ext>
            </a:extLst>
          </p:cNvPr>
          <p:cNvSpPr txBox="1"/>
          <p:nvPr/>
        </p:nvSpPr>
        <p:spPr>
          <a:xfrm>
            <a:off x="9780607" y="2163707"/>
            <a:ext cx="1727180" cy="923330"/>
          </a:xfrm>
          <a:prstGeom prst="rect">
            <a:avLst/>
          </a:prstGeom>
          <a:noFill/>
        </p:spPr>
        <p:txBody>
          <a:bodyPr wrap="square" rtlCol="0">
            <a:spAutoFit/>
          </a:bodyPr>
          <a:lstStyle/>
          <a:p>
            <a:pPr algn="ctr"/>
            <a:r>
              <a:rPr lang="en-US" dirty="0"/>
              <a:t>MicroSD</a:t>
            </a:r>
            <a:br>
              <a:rPr lang="en-US" dirty="0"/>
            </a:br>
            <a:r>
              <a:rPr lang="en-US" dirty="0"/>
              <a:t>carrier board</a:t>
            </a:r>
          </a:p>
          <a:p>
            <a:endParaRPr lang="en-US" dirty="0"/>
          </a:p>
        </p:txBody>
      </p:sp>
      <p:cxnSp>
        <p:nvCxnSpPr>
          <p:cNvPr id="34" name="Straight Arrow Connector 33">
            <a:extLst>
              <a:ext uri="{FF2B5EF4-FFF2-40B4-BE49-F238E27FC236}">
                <a16:creationId xmlns:a16="http://schemas.microsoft.com/office/drawing/2014/main" id="{423C80AD-181A-ACBB-3061-C9DD5BCF5D18}"/>
              </a:ext>
            </a:extLst>
          </p:cNvPr>
          <p:cNvCxnSpPr>
            <a:cxnSpLocks/>
          </p:cNvCxnSpPr>
          <p:nvPr/>
        </p:nvCxnSpPr>
        <p:spPr>
          <a:xfrm flipH="1">
            <a:off x="10232020" y="2766349"/>
            <a:ext cx="393539" cy="320688"/>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F8D6567C-97AC-49FC-2855-AFEB5A1E7C8A}"/>
              </a:ext>
            </a:extLst>
          </p:cNvPr>
          <p:cNvSpPr txBox="1"/>
          <p:nvPr/>
        </p:nvSpPr>
        <p:spPr>
          <a:xfrm>
            <a:off x="5904072" y="4687555"/>
            <a:ext cx="1162832" cy="646331"/>
          </a:xfrm>
          <a:prstGeom prst="rect">
            <a:avLst/>
          </a:prstGeom>
          <a:noFill/>
        </p:spPr>
        <p:txBody>
          <a:bodyPr wrap="square" rtlCol="0">
            <a:spAutoFit/>
          </a:bodyPr>
          <a:lstStyle/>
          <a:p>
            <a:pPr algn="ctr"/>
            <a:r>
              <a:rPr lang="en-US" dirty="0"/>
              <a:t>Solenoid</a:t>
            </a:r>
          </a:p>
          <a:p>
            <a:endParaRPr lang="en-US" dirty="0"/>
          </a:p>
        </p:txBody>
      </p:sp>
      <p:cxnSp>
        <p:nvCxnSpPr>
          <p:cNvPr id="38" name="Straight Arrow Connector 37">
            <a:extLst>
              <a:ext uri="{FF2B5EF4-FFF2-40B4-BE49-F238E27FC236}">
                <a16:creationId xmlns:a16="http://schemas.microsoft.com/office/drawing/2014/main" id="{5DE286A1-5F1C-B57D-71AB-F46B222FF42F}"/>
              </a:ext>
            </a:extLst>
          </p:cNvPr>
          <p:cNvCxnSpPr>
            <a:cxnSpLocks/>
          </p:cNvCxnSpPr>
          <p:nvPr/>
        </p:nvCxnSpPr>
        <p:spPr>
          <a:xfrm>
            <a:off x="6956385" y="4826056"/>
            <a:ext cx="620491" cy="369331"/>
          </a:xfrm>
          <a:prstGeom prst="straightConnector1">
            <a:avLst/>
          </a:prstGeom>
          <a:ln w="31750">
            <a:solidFill>
              <a:schemeClr val="tx1"/>
            </a:solidFil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68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B3760AA-084B-EED1-B056-0E359AAFC293}"/>
              </a:ext>
            </a:extLst>
          </p:cNvPr>
          <p:cNvSpPr>
            <a:spLocks noGrp="1"/>
          </p:cNvSpPr>
          <p:nvPr>
            <p:ph idx="1"/>
          </p:nvPr>
        </p:nvSpPr>
        <p:spPr>
          <a:xfrm>
            <a:off x="838200" y="1343818"/>
            <a:ext cx="10515600" cy="4351338"/>
          </a:xfrm>
        </p:spPr>
        <p:txBody>
          <a:bodyPr/>
          <a:lstStyle/>
          <a:p>
            <a:pPr marL="0" indent="0">
              <a:buNone/>
            </a:pPr>
            <a:r>
              <a:rPr lang="en-US" sz="2600" dirty="0">
                <a:solidFill>
                  <a:schemeClr val="bg2">
                    <a:lumMod val="50000"/>
                  </a:schemeClr>
                </a:solidFill>
              </a:rPr>
              <a:t>Motivation</a:t>
            </a:r>
          </a:p>
          <a:p>
            <a:pPr marL="0" indent="0">
              <a:buNone/>
            </a:pPr>
            <a:endParaRPr lang="en-US" sz="2400" dirty="0">
              <a:solidFill>
                <a:schemeClr val="bg2">
                  <a:lumMod val="50000"/>
                </a:schemeClr>
              </a:solidFill>
            </a:endParaRPr>
          </a:p>
          <a:p>
            <a:pPr marL="0" indent="0">
              <a:buNone/>
            </a:pPr>
            <a:r>
              <a:rPr lang="en-US" sz="2600" dirty="0">
                <a:solidFill>
                  <a:schemeClr val="bg2">
                    <a:lumMod val="50000"/>
                  </a:schemeClr>
                </a:solidFill>
              </a:rPr>
              <a:t>Hardware</a:t>
            </a:r>
          </a:p>
          <a:p>
            <a:pPr marL="0" indent="0">
              <a:buNone/>
            </a:pPr>
            <a:endParaRPr lang="en-US" sz="2600" dirty="0">
              <a:solidFill>
                <a:schemeClr val="bg2">
                  <a:lumMod val="50000"/>
                </a:schemeClr>
              </a:solidFill>
            </a:endParaRPr>
          </a:p>
          <a:p>
            <a:pPr marL="0" indent="0">
              <a:buNone/>
            </a:pPr>
            <a:r>
              <a:rPr lang="en-US" dirty="0"/>
              <a:t>Control Software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Looking Ahead</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Documentation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17</a:t>
            </a:fld>
            <a:endParaRPr lang="en-US"/>
          </a:p>
        </p:txBody>
      </p:sp>
    </p:spTree>
    <p:extLst>
      <p:ext uri="{BB962C8B-B14F-4D97-AF65-F5344CB8AC3E}">
        <p14:creationId xmlns:p14="http://schemas.microsoft.com/office/powerpoint/2010/main" val="836824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PID control overview</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a:xfrm>
            <a:off x="4038600" y="6417666"/>
            <a:ext cx="4114800" cy="365125"/>
          </a:xfrm>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18</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4E3D921-2DC6-995A-689C-4CD6264D63C6}"/>
                  </a:ext>
                </a:extLst>
              </p:cNvPr>
              <p:cNvSpPr txBox="1"/>
              <p:nvPr/>
            </p:nvSpPr>
            <p:spPr>
              <a:xfrm>
                <a:off x="228600" y="1647567"/>
                <a:ext cx="6096000" cy="369332"/>
              </a:xfrm>
              <a:prstGeom prst="rect">
                <a:avLst/>
              </a:prstGeom>
              <a:noFill/>
            </p:spPr>
            <p:txBody>
              <a:bodyPr wrap="square">
                <a:spAutoFit/>
              </a:bodyPr>
              <a:lstStyle/>
              <a:p>
                <a:r>
                  <a:rPr lang="en-US" dirty="0"/>
                  <a:t>Where </a:t>
                </a:r>
                <a14:m>
                  <m:oMath xmlns:m="http://schemas.openxmlformats.org/officeDocument/2006/math">
                    <m:r>
                      <a:rPr lang="en-US" b="1" i="1" smtClean="0">
                        <a:latin typeface="Cambria Math" panose="02040503050406030204" pitchFamily="18" charset="0"/>
                      </a:rPr>
                      <m:t>𝒆</m:t>
                    </m:r>
                    <m:d>
                      <m:dPr>
                        <m:ctrlPr>
                          <a:rPr lang="en-US" b="1" i="1" smtClean="0">
                            <a:latin typeface="Cambria Math" panose="02040503050406030204" pitchFamily="18" charset="0"/>
                          </a:rPr>
                        </m:ctrlPr>
                      </m:dPr>
                      <m:e>
                        <m:r>
                          <a:rPr lang="en-US" b="1" i="1" smtClean="0">
                            <a:latin typeface="Cambria Math" panose="02040503050406030204" pitchFamily="18" charset="0"/>
                          </a:rPr>
                          <m:t>𝒕</m:t>
                        </m:r>
                      </m:e>
                    </m:d>
                    <m:r>
                      <a:rPr lang="en-US" b="1" i="1" smtClean="0">
                        <a:latin typeface="Cambria Math" panose="02040503050406030204" pitchFamily="18" charset="0"/>
                      </a:rPr>
                      <m:t>=</m:t>
                    </m:r>
                    <m:r>
                      <a:rPr lang="en-US" b="1" i="0" smtClean="0">
                        <a:latin typeface="Cambria Math" panose="02040503050406030204" pitchFamily="18" charset="0"/>
                      </a:rPr>
                      <m:t>𝐫𝐞𝐟𝐞𝐫𝐞𝐧𝐜𝐞</m:t>
                    </m:r>
                    <m:r>
                      <a:rPr lang="en-US" b="1" i="0" smtClean="0">
                        <a:latin typeface="Cambria Math" panose="02040503050406030204" pitchFamily="18" charset="0"/>
                      </a:rPr>
                      <m:t> </m:t>
                    </m:r>
                    <m:r>
                      <a:rPr lang="en-US" b="1" i="0" smtClean="0">
                        <a:latin typeface="Cambria Math" panose="02040503050406030204" pitchFamily="18" charset="0"/>
                      </a:rPr>
                      <m:t>𝐬𝐢𝐠𝐧𝐚𝐥</m:t>
                    </m:r>
                    <m:r>
                      <a:rPr lang="en-US" b="1" i="0" smtClean="0">
                        <a:latin typeface="Cambria Math" panose="02040503050406030204" pitchFamily="18" charset="0"/>
                      </a:rPr>
                      <m:t> −</m:t>
                    </m:r>
                    <m:r>
                      <a:rPr lang="en-US" b="1" i="0" smtClean="0">
                        <a:latin typeface="Cambria Math" panose="02040503050406030204" pitchFamily="18" charset="0"/>
                      </a:rPr>
                      <m:t>𝐦𝐞𝐚𝐬𝐮𝐫𝐞𝐝</m:t>
                    </m:r>
                    <m:r>
                      <a:rPr lang="en-US" b="1" i="0" smtClean="0">
                        <a:latin typeface="Cambria Math" panose="02040503050406030204" pitchFamily="18" charset="0"/>
                      </a:rPr>
                      <m:t> </m:t>
                    </m:r>
                    <m:r>
                      <a:rPr lang="en-US" b="1" i="0" smtClean="0">
                        <a:latin typeface="Cambria Math" panose="02040503050406030204" pitchFamily="18" charset="0"/>
                      </a:rPr>
                      <m:t>𝐬𝐢𝐠𝐧𝐚𝐥</m:t>
                    </m:r>
                  </m:oMath>
                </a14:m>
                <a:endParaRPr lang="en-US" b="1" dirty="0"/>
              </a:p>
            </p:txBody>
          </p:sp>
        </mc:Choice>
        <mc:Fallback xmlns="">
          <p:sp>
            <p:nvSpPr>
              <p:cNvPr id="11" name="TextBox 10">
                <a:extLst>
                  <a:ext uri="{FF2B5EF4-FFF2-40B4-BE49-F238E27FC236}">
                    <a16:creationId xmlns:a16="http://schemas.microsoft.com/office/drawing/2014/main" id="{F4E3D921-2DC6-995A-689C-4CD6264D63C6}"/>
                  </a:ext>
                </a:extLst>
              </p:cNvPr>
              <p:cNvSpPr txBox="1">
                <a:spLocks noRot="1" noChangeAspect="1" noMove="1" noResize="1" noEditPoints="1" noAdjustHandles="1" noChangeArrowheads="1" noChangeShapeType="1" noTextEdit="1"/>
              </p:cNvSpPr>
              <p:nvPr/>
            </p:nvSpPr>
            <p:spPr>
              <a:xfrm>
                <a:off x="228600" y="1647567"/>
                <a:ext cx="6096000" cy="369332"/>
              </a:xfrm>
              <a:prstGeom prst="rect">
                <a:avLst/>
              </a:prstGeom>
              <a:blipFill>
                <a:blip r:embed="rId3"/>
                <a:stretch>
                  <a:fillRect l="-1040" t="-6667" b="-26667"/>
                </a:stretch>
              </a:blipFill>
            </p:spPr>
            <p:txBody>
              <a:bodyPr/>
              <a:lstStyle/>
              <a:p>
                <a:r>
                  <a:rPr lang="en-US">
                    <a:noFill/>
                  </a:rPr>
                  <a:t> </a:t>
                </a:r>
              </a:p>
            </p:txBody>
          </p:sp>
        </mc:Fallback>
      </mc:AlternateContent>
      <p:pic>
        <p:nvPicPr>
          <p:cNvPr id="2056" name="Picture 8" descr="What Is A PID Controller And How It Works? - PLCynergy">
            <a:extLst>
              <a:ext uri="{FF2B5EF4-FFF2-40B4-BE49-F238E27FC236}">
                <a16:creationId xmlns:a16="http://schemas.microsoft.com/office/drawing/2014/main" id="{A8081AE3-6346-4F82-C31C-E73428385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22" y="2529919"/>
            <a:ext cx="6158839" cy="19759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graph of a function&#10;&#10;Description automatically generated with medium confidence">
            <a:extLst>
              <a:ext uri="{FF2B5EF4-FFF2-40B4-BE49-F238E27FC236}">
                <a16:creationId xmlns:a16="http://schemas.microsoft.com/office/drawing/2014/main" id="{47BCEC89-EB30-42F0-6D5E-526FECD101D5}"/>
              </a:ext>
            </a:extLst>
          </p:cNvPr>
          <p:cNvPicPr>
            <a:picLocks noChangeAspect="1"/>
          </p:cNvPicPr>
          <p:nvPr/>
        </p:nvPicPr>
        <p:blipFill rotWithShape="1">
          <a:blip r:embed="rId5"/>
          <a:srcRect l="6397" t="2251" r="7818" b="4056"/>
          <a:stretch/>
        </p:blipFill>
        <p:spPr>
          <a:xfrm>
            <a:off x="6435280" y="1185069"/>
            <a:ext cx="5476740" cy="466566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7B009D2-2784-088F-FABE-ED3AA2CFB4B3}"/>
                  </a:ext>
                </a:extLst>
              </p:cNvPr>
              <p:cNvSpPr txBox="1"/>
              <p:nvPr/>
            </p:nvSpPr>
            <p:spPr>
              <a:xfrm>
                <a:off x="298471" y="5018900"/>
                <a:ext cx="6096000" cy="369332"/>
              </a:xfrm>
              <a:prstGeom prst="rect">
                <a:avLst/>
              </a:prstGeom>
              <a:noFill/>
            </p:spPr>
            <p:txBody>
              <a:bodyPr wrap="square">
                <a:spAutoFit/>
              </a:bodyPr>
              <a:lstStyle/>
              <a:p>
                <a:r>
                  <a:rPr lang="en-US" dirty="0">
                    <a:solidFill>
                      <a:schemeClr val="accent4"/>
                    </a:solidFill>
                  </a:rPr>
                  <a:t>An engineer chooses the gain (</a:t>
                </a:r>
                <a14:m>
                  <m:oMath xmlns:m="http://schemas.openxmlformats.org/officeDocument/2006/math">
                    <m:r>
                      <a:rPr lang="en-US" b="0" i="1" smtClean="0">
                        <a:solidFill>
                          <a:schemeClr val="accent4"/>
                        </a:solidFill>
                        <a:latin typeface="Cambria Math" panose="02040503050406030204" pitchFamily="18" charset="0"/>
                      </a:rPr>
                      <m:t>𝐾</m:t>
                    </m:r>
                  </m:oMath>
                </a14:m>
                <a:r>
                  <a:rPr lang="en-US" dirty="0">
                    <a:solidFill>
                      <a:schemeClr val="accent4"/>
                    </a:solidFill>
                  </a:rPr>
                  <a:t>) values</a:t>
                </a:r>
              </a:p>
            </p:txBody>
          </p:sp>
        </mc:Choice>
        <mc:Fallback xmlns="">
          <p:sp>
            <p:nvSpPr>
              <p:cNvPr id="15" name="TextBox 14">
                <a:extLst>
                  <a:ext uri="{FF2B5EF4-FFF2-40B4-BE49-F238E27FC236}">
                    <a16:creationId xmlns:a16="http://schemas.microsoft.com/office/drawing/2014/main" id="{37B009D2-2784-088F-FABE-ED3AA2CFB4B3}"/>
                  </a:ext>
                </a:extLst>
              </p:cNvPr>
              <p:cNvSpPr txBox="1">
                <a:spLocks noRot="1" noChangeAspect="1" noMove="1" noResize="1" noEditPoints="1" noAdjustHandles="1" noChangeArrowheads="1" noChangeShapeType="1" noTextEdit="1"/>
              </p:cNvSpPr>
              <p:nvPr/>
            </p:nvSpPr>
            <p:spPr>
              <a:xfrm>
                <a:off x="298471" y="5018900"/>
                <a:ext cx="6096000" cy="369332"/>
              </a:xfrm>
              <a:prstGeom prst="rect">
                <a:avLst/>
              </a:prstGeom>
              <a:blipFill>
                <a:blip r:embed="rId6"/>
                <a:stretch>
                  <a:fillRect l="-832" t="-6667" b="-26667"/>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85E8FC3B-1BA1-2A8E-12D3-F8077449CD78}"/>
              </a:ext>
            </a:extLst>
          </p:cNvPr>
          <p:cNvSpPr/>
          <p:nvPr/>
        </p:nvSpPr>
        <p:spPr>
          <a:xfrm>
            <a:off x="2137571" y="2399029"/>
            <a:ext cx="1371600" cy="1870551"/>
          </a:xfrm>
          <a:prstGeom prst="rect">
            <a:avLst/>
          </a:prstGeom>
          <a:noFill/>
          <a:ln w="50800">
            <a:solidFill>
              <a:schemeClr val="accent4"/>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A11994-2F23-BE47-BFCF-D976091CE0F1}"/>
              </a:ext>
            </a:extLst>
          </p:cNvPr>
          <p:cNvSpPr/>
          <p:nvPr/>
        </p:nvSpPr>
        <p:spPr>
          <a:xfrm>
            <a:off x="185432" y="3012281"/>
            <a:ext cx="682139" cy="369332"/>
          </a:xfrm>
          <a:prstGeom prst="rect">
            <a:avLst/>
          </a:prstGeom>
          <a:noFill/>
          <a:ln w="50800">
            <a:solidFill>
              <a:schemeClr val="accent5"/>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DB8198A-11D7-6CD9-F1EE-D75DC7A90FE4}"/>
                  </a:ext>
                </a:extLst>
              </p:cNvPr>
              <p:cNvSpPr txBox="1"/>
              <p:nvPr/>
            </p:nvSpPr>
            <p:spPr>
              <a:xfrm>
                <a:off x="283940" y="5524966"/>
                <a:ext cx="6096000" cy="369332"/>
              </a:xfrm>
              <a:prstGeom prst="rect">
                <a:avLst/>
              </a:prstGeom>
              <a:noFill/>
            </p:spPr>
            <p:txBody>
              <a:bodyPr wrap="square">
                <a:spAutoFit/>
              </a:bodyPr>
              <a:lstStyle/>
              <a:p>
                <a:r>
                  <a:rPr lang="en-US" dirty="0">
                    <a:solidFill>
                      <a:schemeClr val="accent5"/>
                    </a:solidFill>
                  </a:rPr>
                  <a:t>Design criteria inform </a:t>
                </a:r>
                <a14:m>
                  <m:oMath xmlns:m="http://schemas.openxmlformats.org/officeDocument/2006/math">
                    <m:r>
                      <a:rPr lang="en-US" i="1" smtClean="0">
                        <a:solidFill>
                          <a:schemeClr val="accent5"/>
                        </a:solidFill>
                        <a:latin typeface="Cambria Math" panose="02040503050406030204" pitchFamily="18" charset="0"/>
                        <a:ea typeface="Cambria Math" panose="02040503050406030204" pitchFamily="18" charset="0"/>
                      </a:rPr>
                      <m:t>𝜏</m:t>
                    </m:r>
                    <m:r>
                      <a:rPr lang="en-US" b="0" i="1" smtClean="0">
                        <a:solidFill>
                          <a:schemeClr val="accent5"/>
                        </a:solidFill>
                        <a:latin typeface="Cambria Math" panose="02040503050406030204" pitchFamily="18" charset="0"/>
                        <a:ea typeface="Cambria Math" panose="02040503050406030204" pitchFamily="18" charset="0"/>
                      </a:rPr>
                      <m:t>(</m:t>
                    </m:r>
                    <m:r>
                      <a:rPr lang="en-US" b="0" i="1" smtClean="0">
                        <a:solidFill>
                          <a:schemeClr val="accent5"/>
                        </a:solidFill>
                        <a:latin typeface="Cambria Math" panose="02040503050406030204" pitchFamily="18" charset="0"/>
                        <a:ea typeface="Cambria Math" panose="02040503050406030204" pitchFamily="18" charset="0"/>
                      </a:rPr>
                      <m:t>𝑡</m:t>
                    </m:r>
                    <m:r>
                      <a:rPr lang="en-US" b="0" i="1" smtClean="0">
                        <a:solidFill>
                          <a:schemeClr val="accent5"/>
                        </a:solidFill>
                        <a:latin typeface="Cambria Math" panose="02040503050406030204" pitchFamily="18" charset="0"/>
                        <a:ea typeface="Cambria Math" panose="02040503050406030204" pitchFamily="18" charset="0"/>
                      </a:rPr>
                      <m:t>)</m:t>
                    </m:r>
                  </m:oMath>
                </a14:m>
                <a:endParaRPr lang="en-US" dirty="0">
                  <a:solidFill>
                    <a:schemeClr val="accent5"/>
                  </a:solidFill>
                </a:endParaRPr>
              </a:p>
            </p:txBody>
          </p:sp>
        </mc:Choice>
        <mc:Fallback xmlns="">
          <p:sp>
            <p:nvSpPr>
              <p:cNvPr id="18" name="TextBox 17">
                <a:extLst>
                  <a:ext uri="{FF2B5EF4-FFF2-40B4-BE49-F238E27FC236}">
                    <a16:creationId xmlns:a16="http://schemas.microsoft.com/office/drawing/2014/main" id="{4DB8198A-11D7-6CD9-F1EE-D75DC7A90FE4}"/>
                  </a:ext>
                </a:extLst>
              </p:cNvPr>
              <p:cNvSpPr txBox="1">
                <a:spLocks noRot="1" noChangeAspect="1" noMove="1" noResize="1" noEditPoints="1" noAdjustHandles="1" noChangeArrowheads="1" noChangeShapeType="1" noTextEdit="1"/>
              </p:cNvSpPr>
              <p:nvPr/>
            </p:nvSpPr>
            <p:spPr>
              <a:xfrm>
                <a:off x="283940" y="5524966"/>
                <a:ext cx="6096000" cy="369332"/>
              </a:xfrm>
              <a:prstGeom prst="rect">
                <a:avLst/>
              </a:prstGeom>
              <a:blipFill>
                <a:blip r:embed="rId7"/>
                <a:stretch>
                  <a:fillRect l="-832" t="-6452" b="-22581"/>
                </a:stretch>
              </a:blipFill>
            </p:spPr>
            <p:txBody>
              <a:bodyPr/>
              <a:lstStyle/>
              <a:p>
                <a:r>
                  <a:rPr lang="en-US">
                    <a:noFill/>
                  </a:rPr>
                  <a:t> </a:t>
                </a:r>
              </a:p>
            </p:txBody>
          </p:sp>
        </mc:Fallback>
      </mc:AlternateContent>
    </p:spTree>
    <p:extLst>
      <p:ext uri="{BB962C8B-B14F-4D97-AF65-F5344CB8AC3E}">
        <p14:creationId xmlns:p14="http://schemas.microsoft.com/office/powerpoint/2010/main" val="155937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This stand’s pneumatic PID control system</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19</a:t>
            </a:fld>
            <a:endParaRPr lang="en-US"/>
          </a:p>
        </p:txBody>
      </p:sp>
      <p:pic>
        <p:nvPicPr>
          <p:cNvPr id="7" name="Picture 6">
            <a:extLst>
              <a:ext uri="{FF2B5EF4-FFF2-40B4-BE49-F238E27FC236}">
                <a16:creationId xmlns:a16="http://schemas.microsoft.com/office/drawing/2014/main" id="{004AC194-CCA4-C902-04F2-A8D9D17246A9}"/>
              </a:ext>
            </a:extLst>
          </p:cNvPr>
          <p:cNvPicPr>
            <a:picLocks noChangeAspect="1"/>
          </p:cNvPicPr>
          <p:nvPr/>
        </p:nvPicPr>
        <p:blipFill>
          <a:blip r:embed="rId3"/>
          <a:stretch>
            <a:fillRect/>
          </a:stretch>
        </p:blipFill>
        <p:spPr>
          <a:xfrm>
            <a:off x="838200" y="1061497"/>
            <a:ext cx="10344150" cy="5114394"/>
          </a:xfrm>
          <a:prstGeom prst="rect">
            <a:avLst/>
          </a:prstGeom>
        </p:spPr>
      </p:pic>
      <p:sp>
        <p:nvSpPr>
          <p:cNvPr id="10" name="TextBox 9">
            <a:extLst>
              <a:ext uri="{FF2B5EF4-FFF2-40B4-BE49-F238E27FC236}">
                <a16:creationId xmlns:a16="http://schemas.microsoft.com/office/drawing/2014/main" id="{A3BB49D9-CBFE-7757-EA08-5A73AA83BDE5}"/>
              </a:ext>
            </a:extLst>
          </p:cNvPr>
          <p:cNvSpPr txBox="1"/>
          <p:nvPr/>
        </p:nvSpPr>
        <p:spPr>
          <a:xfrm>
            <a:off x="838200" y="5806559"/>
            <a:ext cx="6096000" cy="369332"/>
          </a:xfrm>
          <a:prstGeom prst="rect">
            <a:avLst/>
          </a:prstGeom>
          <a:noFill/>
        </p:spPr>
        <p:txBody>
          <a:bodyPr wrap="square">
            <a:spAutoFit/>
          </a:bodyPr>
          <a:lstStyle/>
          <a:p>
            <a:r>
              <a:rPr lang="en-US" dirty="0"/>
              <a:t>Where z = 1 time step of the control system</a:t>
            </a:r>
          </a:p>
        </p:txBody>
      </p:sp>
      <p:sp>
        <p:nvSpPr>
          <p:cNvPr id="3" name="Rectangle 2">
            <a:extLst>
              <a:ext uri="{FF2B5EF4-FFF2-40B4-BE49-F238E27FC236}">
                <a16:creationId xmlns:a16="http://schemas.microsoft.com/office/drawing/2014/main" id="{BE9EF7C2-E864-093D-C541-E10A68284260}"/>
              </a:ext>
            </a:extLst>
          </p:cNvPr>
          <p:cNvSpPr/>
          <p:nvPr/>
        </p:nvSpPr>
        <p:spPr>
          <a:xfrm>
            <a:off x="3213100" y="2194441"/>
            <a:ext cx="3721100" cy="2032000"/>
          </a:xfrm>
          <a:prstGeom prst="rect">
            <a:avLst/>
          </a:prstGeom>
          <a:noFill/>
          <a:ln w="50800">
            <a:solidFill>
              <a:schemeClr val="accent4"/>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04975F-D97C-D548-D97E-0EA63F0A448B}"/>
              </a:ext>
            </a:extLst>
          </p:cNvPr>
          <p:cNvSpPr/>
          <p:nvPr/>
        </p:nvSpPr>
        <p:spPr>
          <a:xfrm>
            <a:off x="838200" y="2387060"/>
            <a:ext cx="1270000" cy="1128181"/>
          </a:xfrm>
          <a:prstGeom prst="rect">
            <a:avLst/>
          </a:prstGeom>
          <a:noFill/>
          <a:ln w="50800">
            <a:solidFill>
              <a:schemeClr val="accent5"/>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2B52DC-1959-C6C1-3CA3-EBDCBA723B56}"/>
              </a:ext>
            </a:extLst>
          </p:cNvPr>
          <p:cNvSpPr/>
          <p:nvPr/>
        </p:nvSpPr>
        <p:spPr>
          <a:xfrm>
            <a:off x="10121901" y="2194441"/>
            <a:ext cx="946150" cy="1143000"/>
          </a:xfrm>
          <a:prstGeom prst="rect">
            <a:avLst/>
          </a:prstGeom>
          <a:noFill/>
          <a:ln w="50800">
            <a:solidFill>
              <a:schemeClr val="accent5"/>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95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9" grpId="1" animBg="1"/>
      <p:bldP spid="1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B3760AA-084B-EED1-B056-0E359AAFC293}"/>
              </a:ext>
            </a:extLst>
          </p:cNvPr>
          <p:cNvSpPr>
            <a:spLocks noGrp="1"/>
          </p:cNvSpPr>
          <p:nvPr>
            <p:ph idx="1"/>
          </p:nvPr>
        </p:nvSpPr>
        <p:spPr>
          <a:xfrm>
            <a:off x="838200" y="1343818"/>
            <a:ext cx="10515600" cy="4351338"/>
          </a:xfrm>
        </p:spPr>
        <p:txBody>
          <a:bodyPr/>
          <a:lstStyle/>
          <a:p>
            <a:pPr marL="0" indent="0">
              <a:buNone/>
            </a:pPr>
            <a:r>
              <a:rPr lang="en-US" dirty="0"/>
              <a:t>Motivation</a:t>
            </a:r>
          </a:p>
          <a:p>
            <a:pPr marL="0" indent="0">
              <a:buNone/>
            </a:pPr>
            <a:endParaRPr lang="en-US" sz="2400" dirty="0">
              <a:solidFill>
                <a:schemeClr val="bg2">
                  <a:lumMod val="50000"/>
                </a:schemeClr>
              </a:solidFill>
            </a:endParaRPr>
          </a:p>
          <a:p>
            <a:pPr marL="0" indent="0">
              <a:buNone/>
            </a:pPr>
            <a:r>
              <a:rPr lang="en-US" sz="2600" dirty="0">
                <a:solidFill>
                  <a:schemeClr val="bg2">
                    <a:lumMod val="50000"/>
                  </a:schemeClr>
                </a:solidFill>
              </a:rPr>
              <a:t>Hardware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Control Software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Looking Ahead</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Documentation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2</a:t>
            </a:fld>
            <a:endParaRPr lang="en-US"/>
          </a:p>
        </p:txBody>
      </p:sp>
    </p:spTree>
    <p:extLst>
      <p:ext uri="{BB962C8B-B14F-4D97-AF65-F5344CB8AC3E}">
        <p14:creationId xmlns:p14="http://schemas.microsoft.com/office/powerpoint/2010/main" val="2347725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PWM Signal Conversion</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20</a:t>
            </a:fld>
            <a:endParaRPr lang="en-US"/>
          </a:p>
        </p:txBody>
      </p:sp>
      <p:pic>
        <p:nvPicPr>
          <p:cNvPr id="8" name="Picture 7">
            <a:extLst>
              <a:ext uri="{FF2B5EF4-FFF2-40B4-BE49-F238E27FC236}">
                <a16:creationId xmlns:a16="http://schemas.microsoft.com/office/drawing/2014/main" id="{B1C9C927-314E-A105-513A-1BBAA111C10E}"/>
              </a:ext>
            </a:extLst>
          </p:cNvPr>
          <p:cNvPicPr>
            <a:picLocks noChangeAspect="1"/>
          </p:cNvPicPr>
          <p:nvPr/>
        </p:nvPicPr>
        <p:blipFill>
          <a:blip r:embed="rId3"/>
          <a:stretch>
            <a:fillRect/>
          </a:stretch>
        </p:blipFill>
        <p:spPr>
          <a:xfrm>
            <a:off x="5433060" y="1974714"/>
            <a:ext cx="6758940" cy="3578996"/>
          </a:xfrm>
          <a:prstGeom prst="rect">
            <a:avLst/>
          </a:prstGeom>
        </p:spPr>
      </p:pic>
      <p:sp>
        <p:nvSpPr>
          <p:cNvPr id="12" name="TextBox 11">
            <a:extLst>
              <a:ext uri="{FF2B5EF4-FFF2-40B4-BE49-F238E27FC236}">
                <a16:creationId xmlns:a16="http://schemas.microsoft.com/office/drawing/2014/main" id="{022C6943-E200-05AC-A7E9-7EA6583CF16F}"/>
              </a:ext>
            </a:extLst>
          </p:cNvPr>
          <p:cNvSpPr txBox="1"/>
          <p:nvPr/>
        </p:nvSpPr>
        <p:spPr>
          <a:xfrm>
            <a:off x="11729720" y="5401032"/>
            <a:ext cx="462280" cy="369332"/>
          </a:xfrm>
          <a:prstGeom prst="rect">
            <a:avLst/>
          </a:prstGeom>
          <a:noFill/>
        </p:spPr>
        <p:txBody>
          <a:bodyPr wrap="square">
            <a:spAutoFit/>
          </a:bodyPr>
          <a:lstStyle/>
          <a:p>
            <a:r>
              <a:rPr lang="en-US" sz="1800" b="1" dirty="0"/>
              <a:t>[7]</a:t>
            </a:r>
          </a:p>
        </p:txBody>
      </p:sp>
      <p:sp>
        <p:nvSpPr>
          <p:cNvPr id="13" name="Content Placeholder 7">
            <a:extLst>
              <a:ext uri="{FF2B5EF4-FFF2-40B4-BE49-F238E27FC236}">
                <a16:creationId xmlns:a16="http://schemas.microsoft.com/office/drawing/2014/main" id="{4E2E7F06-CF3A-6C29-D0C9-4A8C199C52B1}"/>
              </a:ext>
            </a:extLst>
          </p:cNvPr>
          <p:cNvSpPr>
            <a:spLocks noGrp="1"/>
          </p:cNvSpPr>
          <p:nvPr>
            <p:ph idx="1"/>
          </p:nvPr>
        </p:nvSpPr>
        <p:spPr>
          <a:xfrm>
            <a:off x="228600" y="1343817"/>
            <a:ext cx="5257800" cy="5012533"/>
          </a:xfrm>
        </p:spPr>
        <p:txBody>
          <a:bodyPr>
            <a:normAutofit/>
          </a:bodyPr>
          <a:lstStyle/>
          <a:p>
            <a:pPr marL="0" indent="0">
              <a:buNone/>
            </a:pPr>
            <a:r>
              <a:rPr lang="en-US" dirty="0"/>
              <a:t>Controller output is converted to PWM signal for linear control of solenoid valve’s open/closed state</a:t>
            </a:r>
          </a:p>
          <a:p>
            <a:pPr marL="0" indent="0">
              <a:buNone/>
            </a:pPr>
            <a:r>
              <a:rPr lang="en-US" dirty="0"/>
              <a:t>Tuning procedure in documentation seeks to ensure that analog signals sent to the solenoids are lie near the start and end of the linear regime for that specific valve</a:t>
            </a:r>
          </a:p>
        </p:txBody>
      </p:sp>
    </p:spTree>
    <p:extLst>
      <p:ext uri="{BB962C8B-B14F-4D97-AF65-F5344CB8AC3E}">
        <p14:creationId xmlns:p14="http://schemas.microsoft.com/office/powerpoint/2010/main" val="1622114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Ease of set-up</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21</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p:txBody>
          <a:bodyPr/>
          <a:lstStyle/>
          <a:p>
            <a:pPr marL="0" indent="0">
              <a:buNone/>
            </a:pPr>
            <a:r>
              <a:rPr lang="en-US" dirty="0"/>
              <a:t>Zeigler-Nichols Tuning Process</a:t>
            </a:r>
          </a:p>
          <a:p>
            <a:pPr marL="514350" indent="-514350">
              <a:buFont typeface="+mj-lt"/>
              <a:buAutoNum type="arabicPeriod"/>
            </a:pPr>
            <a:r>
              <a:rPr lang="en-US" dirty="0"/>
              <a:t>Increment </a:t>
            </a:r>
            <a:r>
              <a:rPr lang="en-US" i="1" dirty="0"/>
              <a:t>K</a:t>
            </a:r>
            <a:r>
              <a:rPr lang="en-US" i="1" baseline="-25000" dirty="0"/>
              <a:t>P</a:t>
            </a:r>
            <a:r>
              <a:rPr lang="en-US" dirty="0"/>
              <a:t> until oscillations </a:t>
            </a:r>
            <a:br>
              <a:rPr lang="en-US" dirty="0"/>
            </a:br>
            <a:r>
              <a:rPr lang="en-US" dirty="0"/>
              <a:t>occur at a steady state</a:t>
            </a:r>
          </a:p>
          <a:p>
            <a:pPr marL="514350" indent="-514350">
              <a:buFont typeface="+mj-lt"/>
              <a:buAutoNum type="arabicPeriod"/>
            </a:pPr>
            <a:r>
              <a:rPr lang="en-US" dirty="0"/>
              <a:t>Set this </a:t>
            </a:r>
            <a:r>
              <a:rPr lang="en-US" i="1" dirty="0" err="1"/>
              <a:t>K</a:t>
            </a:r>
            <a:r>
              <a:rPr lang="en-US" i="1" baseline="-25000" dirty="0" err="1"/>
              <a:t>p</a:t>
            </a:r>
            <a:r>
              <a:rPr lang="en-US" dirty="0"/>
              <a:t> as </a:t>
            </a:r>
            <a:r>
              <a:rPr lang="en-US" i="1" dirty="0"/>
              <a:t>K</a:t>
            </a:r>
            <a:r>
              <a:rPr lang="en-US" i="1" baseline="-25000" dirty="0"/>
              <a:t>u</a:t>
            </a:r>
          </a:p>
          <a:p>
            <a:pPr marL="514350" indent="-514350">
              <a:buFont typeface="+mj-lt"/>
              <a:buAutoNum type="arabicPeriod"/>
            </a:pPr>
            <a:r>
              <a:rPr lang="en-US" dirty="0"/>
              <a:t>Measure the steady state</a:t>
            </a:r>
            <a:br>
              <a:rPr lang="en-US" dirty="0"/>
            </a:br>
            <a:r>
              <a:rPr lang="en-US" dirty="0"/>
              <a:t>oscillation period, </a:t>
            </a:r>
            <a:r>
              <a:rPr lang="en-US" i="1" dirty="0"/>
              <a:t>T</a:t>
            </a:r>
            <a:r>
              <a:rPr lang="en-US" i="1" baseline="-25000" dirty="0"/>
              <a:t>i</a:t>
            </a:r>
            <a:br>
              <a:rPr lang="en-US" dirty="0"/>
            </a:br>
            <a:endParaRPr lang="en-US" dirty="0"/>
          </a:p>
          <a:p>
            <a:endParaRPr lang="en-US" dirty="0"/>
          </a:p>
        </p:txBody>
      </p:sp>
      <p:pic>
        <p:nvPicPr>
          <p:cNvPr id="3" name="Picture 2">
            <a:extLst>
              <a:ext uri="{FF2B5EF4-FFF2-40B4-BE49-F238E27FC236}">
                <a16:creationId xmlns:a16="http://schemas.microsoft.com/office/drawing/2014/main" id="{279DE68C-0F1F-D3BA-6E78-33DAB472635A}"/>
              </a:ext>
            </a:extLst>
          </p:cNvPr>
          <p:cNvPicPr>
            <a:picLocks noChangeAspect="1"/>
          </p:cNvPicPr>
          <p:nvPr/>
        </p:nvPicPr>
        <p:blipFill rotWithShape="1">
          <a:blip r:embed="rId3"/>
          <a:srcRect l="2126"/>
          <a:stretch/>
        </p:blipFill>
        <p:spPr>
          <a:xfrm>
            <a:off x="5621669" y="3429000"/>
            <a:ext cx="5867399" cy="2845493"/>
          </a:xfrm>
          <a:prstGeom prst="rect">
            <a:avLst/>
          </a:prstGeom>
        </p:spPr>
      </p:pic>
      <p:sp>
        <p:nvSpPr>
          <p:cNvPr id="7" name="TextBox 6">
            <a:extLst>
              <a:ext uri="{FF2B5EF4-FFF2-40B4-BE49-F238E27FC236}">
                <a16:creationId xmlns:a16="http://schemas.microsoft.com/office/drawing/2014/main" id="{C94DD095-B9FA-6579-2AF4-5C52BCA61FA0}"/>
              </a:ext>
            </a:extLst>
          </p:cNvPr>
          <p:cNvSpPr txBox="1"/>
          <p:nvPr/>
        </p:nvSpPr>
        <p:spPr>
          <a:xfrm>
            <a:off x="228600" y="5433020"/>
            <a:ext cx="4343400" cy="923330"/>
          </a:xfrm>
          <a:prstGeom prst="rect">
            <a:avLst/>
          </a:prstGeom>
          <a:noFill/>
        </p:spPr>
        <p:txBody>
          <a:bodyPr wrap="square" rtlCol="0">
            <a:spAutoFit/>
          </a:bodyPr>
          <a:lstStyle/>
          <a:p>
            <a:r>
              <a:rPr lang="en-US" dirty="0"/>
              <a:t>*Expanded, pictographic instructions to be included in the documentation</a:t>
            </a:r>
          </a:p>
          <a:p>
            <a:endParaRPr lang="en-US" dirty="0"/>
          </a:p>
        </p:txBody>
      </p:sp>
      <p:sp>
        <p:nvSpPr>
          <p:cNvPr id="10" name="Rectangle 9">
            <a:extLst>
              <a:ext uri="{FF2B5EF4-FFF2-40B4-BE49-F238E27FC236}">
                <a16:creationId xmlns:a16="http://schemas.microsoft.com/office/drawing/2014/main" id="{50F06B0B-6C1F-040B-A47E-DA0E1B79F5AC}"/>
              </a:ext>
            </a:extLst>
          </p:cNvPr>
          <p:cNvSpPr/>
          <p:nvPr/>
        </p:nvSpPr>
        <p:spPr>
          <a:xfrm>
            <a:off x="5621668" y="4274233"/>
            <a:ext cx="5867400" cy="365125"/>
          </a:xfrm>
          <a:prstGeom prst="rect">
            <a:avLst/>
          </a:prstGeom>
          <a:noFill/>
          <a:ln w="5080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13" descr="A graph with a blue line&#10;&#10;Description automatically generated">
            <a:extLst>
              <a:ext uri="{FF2B5EF4-FFF2-40B4-BE49-F238E27FC236}">
                <a16:creationId xmlns:a16="http://schemas.microsoft.com/office/drawing/2014/main" id="{A2B69A01-6DEE-372F-7921-9CB21688B4CE}"/>
              </a:ext>
            </a:extLst>
          </p:cNvPr>
          <p:cNvPicPr>
            <a:picLocks noChangeAspect="1"/>
          </p:cNvPicPr>
          <p:nvPr/>
        </p:nvPicPr>
        <p:blipFill rotWithShape="1">
          <a:blip r:embed="rId4"/>
          <a:srcRect l="6561" t="5263" r="7328" b="4266"/>
          <a:stretch/>
        </p:blipFill>
        <p:spPr>
          <a:xfrm>
            <a:off x="6366540" y="140896"/>
            <a:ext cx="3962400" cy="3247176"/>
          </a:xfrm>
          <a:prstGeom prst="rect">
            <a:avLst/>
          </a:prstGeom>
        </p:spPr>
      </p:pic>
      <p:cxnSp>
        <p:nvCxnSpPr>
          <p:cNvPr id="16" name="Straight Connector 15">
            <a:extLst>
              <a:ext uri="{FF2B5EF4-FFF2-40B4-BE49-F238E27FC236}">
                <a16:creationId xmlns:a16="http://schemas.microsoft.com/office/drawing/2014/main" id="{17748C24-0F4A-4ACF-1446-BB85ED2F578D}"/>
              </a:ext>
            </a:extLst>
          </p:cNvPr>
          <p:cNvCxnSpPr/>
          <p:nvPr/>
        </p:nvCxnSpPr>
        <p:spPr>
          <a:xfrm>
            <a:off x="7939419" y="1189886"/>
            <a:ext cx="1409700" cy="0"/>
          </a:xfrm>
          <a:prstGeom prst="line">
            <a:avLst/>
          </a:prstGeom>
          <a:ln w="38100">
            <a:headEnd type="oval"/>
            <a:tailEnd type="oval"/>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63548C1B-EDAA-B649-20C3-D97469225880}"/>
              </a:ext>
            </a:extLst>
          </p:cNvPr>
          <p:cNvSpPr txBox="1"/>
          <p:nvPr/>
        </p:nvSpPr>
        <p:spPr>
          <a:xfrm>
            <a:off x="8472819" y="1189886"/>
            <a:ext cx="876300" cy="461665"/>
          </a:xfrm>
          <a:prstGeom prst="rect">
            <a:avLst/>
          </a:prstGeom>
          <a:noFill/>
        </p:spPr>
        <p:txBody>
          <a:bodyPr wrap="square" rtlCol="0">
            <a:spAutoFit/>
          </a:bodyPr>
          <a:lstStyle/>
          <a:p>
            <a:r>
              <a:rPr lang="en-US" sz="2400" i="1" dirty="0"/>
              <a:t>T</a:t>
            </a:r>
            <a:r>
              <a:rPr lang="en-US" sz="2400" i="1" baseline="-25000" dirty="0"/>
              <a:t>i</a:t>
            </a:r>
            <a:endParaRPr lang="en-US" sz="2400" dirty="0"/>
          </a:p>
        </p:txBody>
      </p:sp>
    </p:spTree>
    <p:extLst>
      <p:ext uri="{BB962C8B-B14F-4D97-AF65-F5344CB8AC3E}">
        <p14:creationId xmlns:p14="http://schemas.microsoft.com/office/powerpoint/2010/main" val="80255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What data looks like</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22</a:t>
            </a:fld>
            <a:endParaRPr lang="en-US"/>
          </a:p>
        </p:txBody>
      </p:sp>
      <p:pic>
        <p:nvPicPr>
          <p:cNvPr id="9" name="Picture 8">
            <a:extLst>
              <a:ext uri="{FF2B5EF4-FFF2-40B4-BE49-F238E27FC236}">
                <a16:creationId xmlns:a16="http://schemas.microsoft.com/office/drawing/2014/main" id="{14F1BFB9-7CB1-C6D1-08F0-A8DA973CBD8F}"/>
              </a:ext>
            </a:extLst>
          </p:cNvPr>
          <p:cNvPicPr>
            <a:picLocks noChangeAspect="1"/>
          </p:cNvPicPr>
          <p:nvPr/>
        </p:nvPicPr>
        <p:blipFill rotWithShape="1">
          <a:blip r:embed="rId3"/>
          <a:srcRect l="1786" t="6303" r="1477" b="5068"/>
          <a:stretch/>
        </p:blipFill>
        <p:spPr>
          <a:xfrm>
            <a:off x="284302" y="1343818"/>
            <a:ext cx="5524176" cy="1869721"/>
          </a:xfrm>
          <a:prstGeom prst="rect">
            <a:avLst/>
          </a:prstGeom>
        </p:spPr>
      </p:pic>
      <p:sp>
        <p:nvSpPr>
          <p:cNvPr id="11" name="TextBox 10">
            <a:extLst>
              <a:ext uri="{FF2B5EF4-FFF2-40B4-BE49-F238E27FC236}">
                <a16:creationId xmlns:a16="http://schemas.microsoft.com/office/drawing/2014/main" id="{A3C22745-FC14-F680-E027-5850F2FEE936}"/>
              </a:ext>
            </a:extLst>
          </p:cNvPr>
          <p:cNvSpPr txBox="1"/>
          <p:nvPr/>
        </p:nvSpPr>
        <p:spPr>
          <a:xfrm>
            <a:off x="5483368" y="2874087"/>
            <a:ext cx="584200" cy="369332"/>
          </a:xfrm>
          <a:prstGeom prst="rect">
            <a:avLst/>
          </a:prstGeom>
          <a:noFill/>
        </p:spPr>
        <p:txBody>
          <a:bodyPr wrap="square" rtlCol="0">
            <a:spAutoFit/>
          </a:bodyPr>
          <a:lstStyle/>
          <a:p>
            <a:r>
              <a:rPr lang="en-US" b="1" dirty="0"/>
              <a:t>[1]</a:t>
            </a:r>
          </a:p>
        </p:txBody>
      </p:sp>
      <p:pic>
        <p:nvPicPr>
          <p:cNvPr id="7" name="Picture 6" descr="A graph of a function&#10;&#10;Description automatically generated">
            <a:extLst>
              <a:ext uri="{FF2B5EF4-FFF2-40B4-BE49-F238E27FC236}">
                <a16:creationId xmlns:a16="http://schemas.microsoft.com/office/drawing/2014/main" id="{45852197-8C04-35C0-26A6-F05AAC916932}"/>
              </a:ext>
            </a:extLst>
          </p:cNvPr>
          <p:cNvPicPr>
            <a:picLocks noChangeAspect="1"/>
          </p:cNvPicPr>
          <p:nvPr/>
        </p:nvPicPr>
        <p:blipFill rotWithShape="1">
          <a:blip r:embed="rId4"/>
          <a:srcRect l="7382" t="2252" r="7244" b="4203"/>
          <a:stretch/>
        </p:blipFill>
        <p:spPr>
          <a:xfrm>
            <a:off x="6431101" y="1849825"/>
            <a:ext cx="5204628" cy="4448177"/>
          </a:xfrm>
          <a:prstGeom prst="rect">
            <a:avLst/>
          </a:prstGeom>
        </p:spPr>
      </p:pic>
      <p:pic>
        <p:nvPicPr>
          <p:cNvPr id="12" name="Picture 11" descr="A graph of a step function&#10;&#10;Description automatically generated">
            <a:extLst>
              <a:ext uri="{FF2B5EF4-FFF2-40B4-BE49-F238E27FC236}">
                <a16:creationId xmlns:a16="http://schemas.microsoft.com/office/drawing/2014/main" id="{7ED11C72-FEE9-2379-A8CD-C743EA7B55A0}"/>
              </a:ext>
            </a:extLst>
          </p:cNvPr>
          <p:cNvPicPr>
            <a:picLocks noChangeAspect="1"/>
          </p:cNvPicPr>
          <p:nvPr/>
        </p:nvPicPr>
        <p:blipFill rotWithShape="1">
          <a:blip r:embed="rId5"/>
          <a:srcRect l="6745" t="4076" r="7244" b="4203"/>
          <a:stretch/>
        </p:blipFill>
        <p:spPr>
          <a:xfrm>
            <a:off x="6359567" y="1849825"/>
            <a:ext cx="5347696" cy="4448177"/>
          </a:xfrm>
          <a:prstGeom prst="rect">
            <a:avLst/>
          </a:prstGeom>
        </p:spPr>
      </p:pic>
      <p:pic>
        <p:nvPicPr>
          <p:cNvPr id="15" name="Picture 14" descr="A graph with a line&#10;&#10;Description automatically generated">
            <a:extLst>
              <a:ext uri="{FF2B5EF4-FFF2-40B4-BE49-F238E27FC236}">
                <a16:creationId xmlns:a16="http://schemas.microsoft.com/office/drawing/2014/main" id="{5DDB238E-E2E3-C80D-FA05-2242F7946A84}"/>
              </a:ext>
            </a:extLst>
          </p:cNvPr>
          <p:cNvPicPr>
            <a:picLocks noChangeAspect="1"/>
          </p:cNvPicPr>
          <p:nvPr/>
        </p:nvPicPr>
        <p:blipFill rotWithShape="1">
          <a:blip r:embed="rId6"/>
          <a:srcRect l="7541" t="2252" r="7562" b="3999"/>
          <a:stretch/>
        </p:blipFill>
        <p:spPr>
          <a:xfrm>
            <a:off x="6377521" y="1882397"/>
            <a:ext cx="5299782" cy="4564873"/>
          </a:xfrm>
          <a:prstGeom prst="rect">
            <a:avLst/>
          </a:prstGeom>
        </p:spPr>
      </p:pic>
      <p:pic>
        <p:nvPicPr>
          <p:cNvPr id="16" name="Picture 15" descr="A blue and black plastic object&#10;&#10;Description automatically generated">
            <a:extLst>
              <a:ext uri="{FF2B5EF4-FFF2-40B4-BE49-F238E27FC236}">
                <a16:creationId xmlns:a16="http://schemas.microsoft.com/office/drawing/2014/main" id="{06B0BE12-302B-1EC3-B7A0-85F703003B54}"/>
              </a:ext>
            </a:extLst>
          </p:cNvPr>
          <p:cNvPicPr>
            <a:picLocks noChangeAspect="1"/>
          </p:cNvPicPr>
          <p:nvPr/>
        </p:nvPicPr>
        <p:blipFill>
          <a:blip r:embed="rId7"/>
          <a:stretch>
            <a:fillRect/>
          </a:stretch>
        </p:blipFill>
        <p:spPr>
          <a:xfrm>
            <a:off x="1103369" y="3553943"/>
            <a:ext cx="3886041" cy="2462002"/>
          </a:xfrm>
          <a:prstGeom prst="rect">
            <a:avLst/>
          </a:prstGeom>
        </p:spPr>
      </p:pic>
      <p:pic>
        <p:nvPicPr>
          <p:cNvPr id="18" name="Picture 17">
            <a:extLst>
              <a:ext uri="{FF2B5EF4-FFF2-40B4-BE49-F238E27FC236}">
                <a16:creationId xmlns:a16="http://schemas.microsoft.com/office/drawing/2014/main" id="{296FE1A6-7A41-F8CD-1291-CD2DC5447E78}"/>
              </a:ext>
            </a:extLst>
          </p:cNvPr>
          <p:cNvPicPr>
            <a:picLocks noChangeAspect="1"/>
          </p:cNvPicPr>
          <p:nvPr/>
        </p:nvPicPr>
        <p:blipFill>
          <a:blip r:embed="rId8"/>
          <a:stretch>
            <a:fillRect/>
          </a:stretch>
        </p:blipFill>
        <p:spPr>
          <a:xfrm>
            <a:off x="6097425" y="1198173"/>
            <a:ext cx="5871979" cy="775143"/>
          </a:xfrm>
          <a:prstGeom prst="rect">
            <a:avLst/>
          </a:prstGeom>
        </p:spPr>
      </p:pic>
      <p:pic>
        <p:nvPicPr>
          <p:cNvPr id="20" name="Picture 19" descr="A blue screen with white text&#10;&#10;Description automatically generated">
            <a:extLst>
              <a:ext uri="{FF2B5EF4-FFF2-40B4-BE49-F238E27FC236}">
                <a16:creationId xmlns:a16="http://schemas.microsoft.com/office/drawing/2014/main" id="{08381AE0-0550-89A1-BEAD-D1D07774B14D}"/>
              </a:ext>
            </a:extLst>
          </p:cNvPr>
          <p:cNvPicPr>
            <a:picLocks noChangeAspect="1"/>
          </p:cNvPicPr>
          <p:nvPr/>
        </p:nvPicPr>
        <p:blipFill>
          <a:blip r:embed="rId9"/>
          <a:stretch>
            <a:fillRect/>
          </a:stretch>
        </p:blipFill>
        <p:spPr>
          <a:xfrm>
            <a:off x="6971400" y="87545"/>
            <a:ext cx="3772800" cy="1081454"/>
          </a:xfrm>
          <a:prstGeom prst="rect">
            <a:avLst/>
          </a:prstGeom>
        </p:spPr>
      </p:pic>
    </p:spTree>
    <p:extLst>
      <p:ext uri="{BB962C8B-B14F-4D97-AF65-F5344CB8AC3E}">
        <p14:creationId xmlns:p14="http://schemas.microsoft.com/office/powerpoint/2010/main" val="223218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What data the microSD collects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23</a:t>
            </a:fld>
            <a:endParaRPr lang="en-US"/>
          </a:p>
        </p:txBody>
      </p:sp>
      <p:pic>
        <p:nvPicPr>
          <p:cNvPr id="8" name="Picture 7" descr="A graph of a test&#10;&#10;Description automatically generated with medium confidence">
            <a:extLst>
              <a:ext uri="{FF2B5EF4-FFF2-40B4-BE49-F238E27FC236}">
                <a16:creationId xmlns:a16="http://schemas.microsoft.com/office/drawing/2014/main" id="{A121D665-9252-0A41-8688-986AD92B5628}"/>
              </a:ext>
            </a:extLst>
          </p:cNvPr>
          <p:cNvPicPr>
            <a:picLocks noChangeAspect="1"/>
          </p:cNvPicPr>
          <p:nvPr/>
        </p:nvPicPr>
        <p:blipFill>
          <a:blip r:embed="rId3"/>
          <a:stretch>
            <a:fillRect/>
          </a:stretch>
        </p:blipFill>
        <p:spPr>
          <a:xfrm>
            <a:off x="6525846" y="1511458"/>
            <a:ext cx="5666154" cy="4419599"/>
          </a:xfrm>
          <a:prstGeom prst="rect">
            <a:avLst/>
          </a:prstGeom>
        </p:spPr>
      </p:pic>
      <p:pic>
        <p:nvPicPr>
          <p:cNvPr id="10" name="Picture 9">
            <a:extLst>
              <a:ext uri="{FF2B5EF4-FFF2-40B4-BE49-F238E27FC236}">
                <a16:creationId xmlns:a16="http://schemas.microsoft.com/office/drawing/2014/main" id="{13D12A11-ED57-B5F4-7135-904E2F53BB91}"/>
              </a:ext>
            </a:extLst>
          </p:cNvPr>
          <p:cNvPicPr>
            <a:picLocks noChangeAspect="1"/>
          </p:cNvPicPr>
          <p:nvPr/>
        </p:nvPicPr>
        <p:blipFill>
          <a:blip r:embed="rId4"/>
          <a:stretch>
            <a:fillRect/>
          </a:stretch>
        </p:blipFill>
        <p:spPr>
          <a:xfrm>
            <a:off x="1785620" y="3075446"/>
            <a:ext cx="3183206" cy="3068257"/>
          </a:xfrm>
          <a:prstGeom prst="rect">
            <a:avLst/>
          </a:prstGeom>
        </p:spPr>
      </p:pic>
      <p:sp>
        <p:nvSpPr>
          <p:cNvPr id="13" name="Content Placeholder 7">
            <a:extLst>
              <a:ext uri="{FF2B5EF4-FFF2-40B4-BE49-F238E27FC236}">
                <a16:creationId xmlns:a16="http://schemas.microsoft.com/office/drawing/2014/main" id="{6D8951F7-F2AA-4687-F46D-3EE155AE900B}"/>
              </a:ext>
            </a:extLst>
          </p:cNvPr>
          <p:cNvSpPr>
            <a:spLocks noGrp="1"/>
          </p:cNvSpPr>
          <p:nvPr>
            <p:ph idx="1"/>
          </p:nvPr>
        </p:nvSpPr>
        <p:spPr>
          <a:xfrm>
            <a:off x="228600" y="1343817"/>
            <a:ext cx="6297246" cy="5012533"/>
          </a:xfrm>
        </p:spPr>
        <p:txBody>
          <a:bodyPr>
            <a:normAutofit/>
          </a:bodyPr>
          <a:lstStyle/>
          <a:p>
            <a:pPr marL="0" indent="0">
              <a:buNone/>
            </a:pPr>
            <a:r>
              <a:rPr lang="en-US" dirty="0"/>
              <a:t>Running the tester automatically generates the shown data, which can be used to communicate actuator behavior, or for controller debugging</a:t>
            </a:r>
          </a:p>
        </p:txBody>
      </p:sp>
    </p:spTree>
    <p:extLst>
      <p:ext uri="{BB962C8B-B14F-4D97-AF65-F5344CB8AC3E}">
        <p14:creationId xmlns:p14="http://schemas.microsoft.com/office/powerpoint/2010/main" val="1606152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The trajectory is interpolated in real time</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24</a:t>
            </a:fld>
            <a:endParaRPr lang="en-US"/>
          </a:p>
        </p:txBody>
      </p:sp>
      <p:pic>
        <p:nvPicPr>
          <p:cNvPr id="3" name="Picture 2">
            <a:extLst>
              <a:ext uri="{FF2B5EF4-FFF2-40B4-BE49-F238E27FC236}">
                <a16:creationId xmlns:a16="http://schemas.microsoft.com/office/drawing/2014/main" id="{01333308-C93C-A0C8-4B85-B2D934513B34}"/>
              </a:ext>
            </a:extLst>
          </p:cNvPr>
          <p:cNvPicPr>
            <a:picLocks noChangeAspect="1"/>
          </p:cNvPicPr>
          <p:nvPr/>
        </p:nvPicPr>
        <p:blipFill>
          <a:blip r:embed="rId3"/>
          <a:stretch>
            <a:fillRect/>
          </a:stretch>
        </p:blipFill>
        <p:spPr>
          <a:xfrm>
            <a:off x="6228917" y="1178662"/>
            <a:ext cx="5871979" cy="775143"/>
          </a:xfrm>
          <a:prstGeom prst="rect">
            <a:avLst/>
          </a:prstGeom>
        </p:spPr>
      </p:pic>
      <p:sp>
        <p:nvSpPr>
          <p:cNvPr id="8" name="Content Placeholder 7">
            <a:extLst>
              <a:ext uri="{FF2B5EF4-FFF2-40B4-BE49-F238E27FC236}">
                <a16:creationId xmlns:a16="http://schemas.microsoft.com/office/drawing/2014/main" id="{260F0F27-7F34-E9A5-43FB-B4D59AF78ED6}"/>
              </a:ext>
            </a:extLst>
          </p:cNvPr>
          <p:cNvSpPr>
            <a:spLocks noGrp="1"/>
          </p:cNvSpPr>
          <p:nvPr>
            <p:ph idx="1"/>
          </p:nvPr>
        </p:nvSpPr>
        <p:spPr>
          <a:xfrm>
            <a:off x="228600" y="1343817"/>
            <a:ext cx="6000317" cy="5012533"/>
          </a:xfrm>
        </p:spPr>
        <p:txBody>
          <a:bodyPr>
            <a:normAutofit/>
          </a:bodyPr>
          <a:lstStyle/>
          <a:p>
            <a:pPr marL="0" indent="0">
              <a:buNone/>
            </a:pPr>
            <a:r>
              <a:rPr lang="en-US" dirty="0"/>
              <a:t>To keep defining controller trajectories simple for users, linear interpolation is performed between explicitly defined setpoint timesteps at a user-defined frequency. </a:t>
            </a:r>
          </a:p>
          <a:p>
            <a:pPr marL="0" indent="0">
              <a:buNone/>
            </a:pPr>
            <a:r>
              <a:rPr lang="en-US" dirty="0"/>
              <a:t>A user’s choice in setpoint granularity and interpolation rate is informed by the complexity of the trajectory a user wishes an actuator to follow, and how well the associate controller gains can be tuned.</a:t>
            </a:r>
          </a:p>
        </p:txBody>
      </p:sp>
      <p:pic>
        <p:nvPicPr>
          <p:cNvPr id="1026" name="Picture 2">
            <a:extLst>
              <a:ext uri="{FF2B5EF4-FFF2-40B4-BE49-F238E27FC236}">
                <a16:creationId xmlns:a16="http://schemas.microsoft.com/office/drawing/2014/main" id="{2AFA1738-F1ED-909E-A392-9F886FE289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8253" y="2108424"/>
            <a:ext cx="4093306" cy="4093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99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Zeigler-Nichols &amp; ideal gains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25</a:t>
            </a:fld>
            <a:endParaRPr lang="en-US"/>
          </a:p>
        </p:txBody>
      </p:sp>
      <p:sp>
        <p:nvSpPr>
          <p:cNvPr id="12" name="Content Placeholder 7">
            <a:extLst>
              <a:ext uri="{FF2B5EF4-FFF2-40B4-BE49-F238E27FC236}">
                <a16:creationId xmlns:a16="http://schemas.microsoft.com/office/drawing/2014/main" id="{3EFD92CE-F039-EB9D-2AAF-8F7B01E2F5D7}"/>
              </a:ext>
            </a:extLst>
          </p:cNvPr>
          <p:cNvSpPr>
            <a:spLocks noGrp="1"/>
          </p:cNvSpPr>
          <p:nvPr>
            <p:ph idx="1"/>
          </p:nvPr>
        </p:nvSpPr>
        <p:spPr>
          <a:xfrm>
            <a:off x="228600" y="1343817"/>
            <a:ext cx="5257800" cy="5012533"/>
          </a:xfrm>
        </p:spPr>
        <p:txBody>
          <a:bodyPr>
            <a:normAutofit/>
          </a:bodyPr>
          <a:lstStyle/>
          <a:p>
            <a:r>
              <a:rPr lang="en-US" dirty="0"/>
              <a:t>This controller has the capacity to follow programmed trajectories with high accuracy</a:t>
            </a:r>
          </a:p>
          <a:p>
            <a:r>
              <a:rPr lang="en-US" dirty="0"/>
              <a:t>Zeigler-Nichols tuning:</a:t>
            </a:r>
          </a:p>
          <a:p>
            <a:pPr marL="0" indent="0">
              <a:buNone/>
            </a:pPr>
            <a:r>
              <a:rPr lang="en-US" dirty="0"/>
              <a:t>	</a:t>
            </a:r>
            <a:r>
              <a:rPr lang="en-US" dirty="0" err="1"/>
              <a:t>K</a:t>
            </a:r>
            <a:r>
              <a:rPr lang="en-US" baseline="-25000" dirty="0" err="1"/>
              <a:t>p</a:t>
            </a:r>
            <a:r>
              <a:rPr lang="en-US" dirty="0"/>
              <a:t> = 0.675</a:t>
            </a:r>
          </a:p>
          <a:p>
            <a:pPr marL="0" indent="0">
              <a:buNone/>
            </a:pPr>
            <a:r>
              <a:rPr lang="en-US" dirty="0"/>
              <a:t>	K</a:t>
            </a:r>
            <a:r>
              <a:rPr lang="en-US" baseline="-25000" dirty="0"/>
              <a:t>i</a:t>
            </a:r>
            <a:r>
              <a:rPr lang="en-US" dirty="0"/>
              <a:t> = 0.00324</a:t>
            </a:r>
          </a:p>
          <a:p>
            <a:r>
              <a:rPr lang="en-US" dirty="0"/>
              <a:t>Fine manual tuning:</a:t>
            </a:r>
          </a:p>
          <a:p>
            <a:pPr marL="0" indent="0">
              <a:buNone/>
            </a:pPr>
            <a:r>
              <a:rPr lang="en-US" dirty="0"/>
              <a:t>	</a:t>
            </a:r>
            <a:r>
              <a:rPr lang="en-US" dirty="0" err="1"/>
              <a:t>K</a:t>
            </a:r>
            <a:r>
              <a:rPr lang="en-US" baseline="-25000" dirty="0" err="1"/>
              <a:t>p</a:t>
            </a:r>
            <a:r>
              <a:rPr lang="en-US" dirty="0"/>
              <a:t> = 0.4</a:t>
            </a:r>
          </a:p>
          <a:p>
            <a:pPr marL="0" indent="0">
              <a:buNone/>
            </a:pPr>
            <a:r>
              <a:rPr lang="en-US" dirty="0"/>
              <a:t>	K</a:t>
            </a:r>
            <a:r>
              <a:rPr lang="en-US" baseline="-25000" dirty="0"/>
              <a:t>i</a:t>
            </a:r>
            <a:r>
              <a:rPr lang="en-US" dirty="0"/>
              <a:t> = 0.00115</a:t>
            </a:r>
            <a:br>
              <a:rPr lang="en-US" dirty="0"/>
            </a:br>
            <a:endParaRPr lang="en-US" dirty="0"/>
          </a:p>
          <a:p>
            <a:endParaRPr lang="en-US" dirty="0"/>
          </a:p>
        </p:txBody>
      </p:sp>
      <p:pic>
        <p:nvPicPr>
          <p:cNvPr id="15" name="Picture 14" descr="A graph of a graph&#10;&#10;Description automatically generated">
            <a:extLst>
              <a:ext uri="{FF2B5EF4-FFF2-40B4-BE49-F238E27FC236}">
                <a16:creationId xmlns:a16="http://schemas.microsoft.com/office/drawing/2014/main" id="{9E808040-031A-5706-5707-9021596C58BE}"/>
              </a:ext>
            </a:extLst>
          </p:cNvPr>
          <p:cNvPicPr>
            <a:picLocks noChangeAspect="1"/>
          </p:cNvPicPr>
          <p:nvPr/>
        </p:nvPicPr>
        <p:blipFill rotWithShape="1">
          <a:blip r:embed="rId3"/>
          <a:srcRect l="7215" t="4399" r="6837" b="3846"/>
          <a:stretch/>
        </p:blipFill>
        <p:spPr>
          <a:xfrm>
            <a:off x="5676900" y="1012825"/>
            <a:ext cx="6286500" cy="5234767"/>
          </a:xfrm>
          <a:prstGeom prst="rect">
            <a:avLst/>
          </a:prstGeom>
        </p:spPr>
      </p:pic>
    </p:spTree>
    <p:extLst>
      <p:ext uri="{BB962C8B-B14F-4D97-AF65-F5344CB8AC3E}">
        <p14:creationId xmlns:p14="http://schemas.microsoft.com/office/powerpoint/2010/main" val="2194759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Adjusting gains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dirty="0"/>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26</a:t>
            </a:fld>
            <a:endParaRPr lang="en-US"/>
          </a:p>
        </p:txBody>
      </p:sp>
      <p:pic>
        <p:nvPicPr>
          <p:cNvPr id="11" name="Picture 10" descr="A graph of different colored lines&#10;&#10;Description automatically generated with medium confidence">
            <a:extLst>
              <a:ext uri="{FF2B5EF4-FFF2-40B4-BE49-F238E27FC236}">
                <a16:creationId xmlns:a16="http://schemas.microsoft.com/office/drawing/2014/main" id="{E1AB0134-D15F-31C1-F5BE-7AEB0344CD81}"/>
              </a:ext>
            </a:extLst>
          </p:cNvPr>
          <p:cNvPicPr>
            <a:picLocks noChangeAspect="1"/>
          </p:cNvPicPr>
          <p:nvPr/>
        </p:nvPicPr>
        <p:blipFill>
          <a:blip r:embed="rId3"/>
          <a:stretch>
            <a:fillRect/>
          </a:stretch>
        </p:blipFill>
        <p:spPr>
          <a:xfrm>
            <a:off x="-6946900" y="-5973989"/>
            <a:ext cx="7112000" cy="6062689"/>
          </a:xfrm>
          <a:prstGeom prst="rect">
            <a:avLst/>
          </a:prstGeom>
        </p:spPr>
      </p:pic>
      <p:pic>
        <p:nvPicPr>
          <p:cNvPr id="9" name="Picture 8" descr="A graph of different values&#10;&#10;Description automatically generated with medium confidence">
            <a:extLst>
              <a:ext uri="{FF2B5EF4-FFF2-40B4-BE49-F238E27FC236}">
                <a16:creationId xmlns:a16="http://schemas.microsoft.com/office/drawing/2014/main" id="{DE46D919-FDA5-C91A-8104-3F0E3A63580C}"/>
              </a:ext>
            </a:extLst>
          </p:cNvPr>
          <p:cNvPicPr>
            <a:picLocks noChangeAspect="1"/>
          </p:cNvPicPr>
          <p:nvPr/>
        </p:nvPicPr>
        <p:blipFill rotWithShape="1">
          <a:blip r:embed="rId4"/>
          <a:srcRect l="847"/>
          <a:stretch/>
        </p:blipFill>
        <p:spPr>
          <a:xfrm>
            <a:off x="4775496" y="511866"/>
            <a:ext cx="7416504" cy="5834268"/>
          </a:xfrm>
          <a:prstGeom prst="rect">
            <a:avLst/>
          </a:prstGeom>
        </p:spPr>
      </p:pic>
      <p:pic>
        <p:nvPicPr>
          <p:cNvPr id="14" name="Picture 13" descr="A graph of different colored lines&#10;&#10;Description automatically generated">
            <a:extLst>
              <a:ext uri="{FF2B5EF4-FFF2-40B4-BE49-F238E27FC236}">
                <a16:creationId xmlns:a16="http://schemas.microsoft.com/office/drawing/2014/main" id="{EC17A82C-C6F3-D0A4-737A-618EA6106CEB}"/>
              </a:ext>
            </a:extLst>
          </p:cNvPr>
          <p:cNvPicPr>
            <a:picLocks noChangeAspect="1"/>
          </p:cNvPicPr>
          <p:nvPr/>
        </p:nvPicPr>
        <p:blipFill>
          <a:blip r:embed="rId5"/>
          <a:stretch>
            <a:fillRect/>
          </a:stretch>
        </p:blipFill>
        <p:spPr>
          <a:xfrm>
            <a:off x="4712168" y="522082"/>
            <a:ext cx="7479832" cy="5834268"/>
          </a:xfrm>
          <a:prstGeom prst="rect">
            <a:avLst/>
          </a:prstGeom>
        </p:spPr>
      </p:pic>
      <p:sp>
        <p:nvSpPr>
          <p:cNvPr id="7" name="Content Placeholder 6">
            <a:extLst>
              <a:ext uri="{FF2B5EF4-FFF2-40B4-BE49-F238E27FC236}">
                <a16:creationId xmlns:a16="http://schemas.microsoft.com/office/drawing/2014/main" id="{72B3BA6A-85BD-721A-8FDE-EE564DFE0A7F}"/>
              </a:ext>
            </a:extLst>
          </p:cNvPr>
          <p:cNvSpPr>
            <a:spLocks noGrp="1"/>
          </p:cNvSpPr>
          <p:nvPr>
            <p:ph idx="1"/>
          </p:nvPr>
        </p:nvSpPr>
        <p:spPr/>
        <p:txBody>
          <a:bodyPr/>
          <a:lstStyle/>
          <a:p>
            <a:pPr marL="0" indent="0">
              <a:buNone/>
            </a:pPr>
            <a:r>
              <a:rPr lang="en-US" dirty="0"/>
              <a:t>With high flow rates, system</a:t>
            </a:r>
            <a:br>
              <a:rPr lang="en-US" dirty="0"/>
            </a:br>
            <a:r>
              <a:rPr lang="en-US" dirty="0"/>
              <a:t>gains are small in magnitude:</a:t>
            </a:r>
          </a:p>
          <a:p>
            <a:r>
              <a:rPr lang="en-US" dirty="0" err="1"/>
              <a:t>K</a:t>
            </a:r>
            <a:r>
              <a:rPr lang="en-US" baseline="-25000" dirty="0" err="1"/>
              <a:t>p</a:t>
            </a:r>
            <a:r>
              <a:rPr lang="en-US" dirty="0"/>
              <a:t> on the order of 10</a:t>
            </a:r>
            <a:r>
              <a:rPr lang="en-US" baseline="30000" dirty="0"/>
              <a:t>-1</a:t>
            </a:r>
          </a:p>
          <a:p>
            <a:r>
              <a:rPr lang="en-US" dirty="0"/>
              <a:t>K</a:t>
            </a:r>
            <a:r>
              <a:rPr lang="en-US" baseline="-25000" dirty="0"/>
              <a:t>i</a:t>
            </a:r>
            <a:r>
              <a:rPr lang="en-US" dirty="0"/>
              <a:t> on the order of 10</a:t>
            </a:r>
            <a:r>
              <a:rPr lang="en-US" baseline="30000" dirty="0"/>
              <a:t>-3</a:t>
            </a:r>
          </a:p>
          <a:p>
            <a:r>
              <a:rPr lang="en-US" dirty="0" err="1"/>
              <a:t>K</a:t>
            </a:r>
            <a:r>
              <a:rPr lang="en-US" baseline="-25000" dirty="0" err="1"/>
              <a:t>d</a:t>
            </a:r>
            <a:r>
              <a:rPr lang="en-US" dirty="0"/>
              <a:t> unnecessary given </a:t>
            </a:r>
            <a:br>
              <a:rPr lang="en-US" dirty="0"/>
            </a:br>
            <a:r>
              <a:rPr lang="en-US" dirty="0"/>
              <a:t>system response speed</a:t>
            </a:r>
            <a:br>
              <a:rPr lang="en-US" dirty="0"/>
            </a:br>
            <a:endParaRPr lang="en-US" dirty="0"/>
          </a:p>
        </p:txBody>
      </p:sp>
    </p:spTree>
    <p:extLst>
      <p:ext uri="{BB962C8B-B14F-4D97-AF65-F5344CB8AC3E}">
        <p14:creationId xmlns:p14="http://schemas.microsoft.com/office/powerpoint/2010/main" val="174272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Versatile trajectory following</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27</a:t>
            </a:fld>
            <a:endParaRPr lang="en-US" dirty="0"/>
          </a:p>
        </p:txBody>
      </p:sp>
      <p:pic>
        <p:nvPicPr>
          <p:cNvPr id="19" name="Picture 18" descr="A graph with a line&#10;&#10;Description automatically generated">
            <a:extLst>
              <a:ext uri="{FF2B5EF4-FFF2-40B4-BE49-F238E27FC236}">
                <a16:creationId xmlns:a16="http://schemas.microsoft.com/office/drawing/2014/main" id="{C8337C29-7161-EEC3-AA1B-DCC67FB47443}"/>
              </a:ext>
            </a:extLst>
          </p:cNvPr>
          <p:cNvPicPr>
            <a:picLocks noChangeAspect="1"/>
          </p:cNvPicPr>
          <p:nvPr/>
        </p:nvPicPr>
        <p:blipFill rotWithShape="1">
          <a:blip r:embed="rId3"/>
          <a:srcRect l="6888" t="3850" r="8471" b="4133"/>
          <a:stretch/>
        </p:blipFill>
        <p:spPr>
          <a:xfrm>
            <a:off x="1420273" y="2032000"/>
            <a:ext cx="5099632" cy="4324350"/>
          </a:xfrm>
          <a:prstGeom prst="rect">
            <a:avLst/>
          </a:prstGeom>
        </p:spPr>
      </p:pic>
      <p:pic>
        <p:nvPicPr>
          <p:cNvPr id="21" name="Picture 20" descr="A graph with a line drawn on it&#10;&#10;Description automatically generated">
            <a:extLst>
              <a:ext uri="{FF2B5EF4-FFF2-40B4-BE49-F238E27FC236}">
                <a16:creationId xmlns:a16="http://schemas.microsoft.com/office/drawing/2014/main" id="{2EB003F9-77E4-68FB-0176-61F9C5F9B27C}"/>
              </a:ext>
            </a:extLst>
          </p:cNvPr>
          <p:cNvPicPr>
            <a:picLocks noChangeAspect="1"/>
          </p:cNvPicPr>
          <p:nvPr/>
        </p:nvPicPr>
        <p:blipFill rotWithShape="1">
          <a:blip r:embed="rId4"/>
          <a:srcRect l="6888" t="3636" r="8471" b="4347"/>
          <a:stretch/>
        </p:blipFill>
        <p:spPr>
          <a:xfrm>
            <a:off x="6532605" y="2032000"/>
            <a:ext cx="5099632" cy="4324350"/>
          </a:xfrm>
          <a:prstGeom prst="rect">
            <a:avLst/>
          </a:prstGeom>
        </p:spPr>
      </p:pic>
      <p:pic>
        <p:nvPicPr>
          <p:cNvPr id="7" name="Picture 6">
            <a:extLst>
              <a:ext uri="{FF2B5EF4-FFF2-40B4-BE49-F238E27FC236}">
                <a16:creationId xmlns:a16="http://schemas.microsoft.com/office/drawing/2014/main" id="{572B2CE5-9D34-230F-2CF4-1248B713E854}"/>
              </a:ext>
            </a:extLst>
          </p:cNvPr>
          <p:cNvPicPr>
            <a:picLocks noChangeAspect="1"/>
          </p:cNvPicPr>
          <p:nvPr/>
        </p:nvPicPr>
        <p:blipFill>
          <a:blip r:embed="rId5"/>
          <a:stretch>
            <a:fillRect/>
          </a:stretch>
        </p:blipFill>
        <p:spPr>
          <a:xfrm>
            <a:off x="228600" y="1164902"/>
            <a:ext cx="5581650" cy="722957"/>
          </a:xfrm>
          <a:prstGeom prst="rect">
            <a:avLst/>
          </a:prstGeom>
        </p:spPr>
      </p:pic>
    </p:spTree>
    <p:extLst>
      <p:ext uri="{BB962C8B-B14F-4D97-AF65-F5344CB8AC3E}">
        <p14:creationId xmlns:p14="http://schemas.microsoft.com/office/powerpoint/2010/main" val="1343019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Versatile trajectory following cont.</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28</a:t>
            </a:fld>
            <a:endParaRPr lang="en-US"/>
          </a:p>
        </p:txBody>
      </p:sp>
      <p:pic>
        <p:nvPicPr>
          <p:cNvPr id="14" name="Picture 13" descr="A graph with a line drawn on it&#10;&#10;Description automatically generated">
            <a:extLst>
              <a:ext uri="{FF2B5EF4-FFF2-40B4-BE49-F238E27FC236}">
                <a16:creationId xmlns:a16="http://schemas.microsoft.com/office/drawing/2014/main" id="{B351F0FA-ABD5-B9B8-1B50-28B230ED067F}"/>
              </a:ext>
            </a:extLst>
          </p:cNvPr>
          <p:cNvPicPr>
            <a:picLocks noChangeAspect="1"/>
          </p:cNvPicPr>
          <p:nvPr/>
        </p:nvPicPr>
        <p:blipFill rotWithShape="1">
          <a:blip r:embed="rId3"/>
          <a:srcRect l="7026" t="4235" r="7113" b="4739"/>
          <a:stretch/>
        </p:blipFill>
        <p:spPr>
          <a:xfrm>
            <a:off x="175720" y="1343818"/>
            <a:ext cx="5930827" cy="4904338"/>
          </a:xfrm>
          <a:prstGeom prst="rect">
            <a:avLst/>
          </a:prstGeom>
        </p:spPr>
      </p:pic>
      <p:pic>
        <p:nvPicPr>
          <p:cNvPr id="16" name="Picture 15" descr="A graph with a red line&#10;&#10;Description automatically generated">
            <a:extLst>
              <a:ext uri="{FF2B5EF4-FFF2-40B4-BE49-F238E27FC236}">
                <a16:creationId xmlns:a16="http://schemas.microsoft.com/office/drawing/2014/main" id="{8C61C88F-715E-0583-7AFA-C491E7882185}"/>
              </a:ext>
            </a:extLst>
          </p:cNvPr>
          <p:cNvPicPr>
            <a:picLocks noChangeAspect="1"/>
          </p:cNvPicPr>
          <p:nvPr/>
        </p:nvPicPr>
        <p:blipFill rotWithShape="1">
          <a:blip r:embed="rId4"/>
          <a:srcRect l="7025" t="4235" r="7113" b="4739"/>
          <a:stretch/>
        </p:blipFill>
        <p:spPr>
          <a:xfrm>
            <a:off x="6096000" y="1343818"/>
            <a:ext cx="5930826" cy="4904337"/>
          </a:xfrm>
          <a:prstGeom prst="rect">
            <a:avLst/>
          </a:prstGeom>
        </p:spPr>
      </p:pic>
    </p:spTree>
    <p:extLst>
      <p:ext uri="{BB962C8B-B14F-4D97-AF65-F5344CB8AC3E}">
        <p14:creationId xmlns:p14="http://schemas.microsoft.com/office/powerpoint/2010/main" val="950528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Versatile trajectory following cont.</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29</a:t>
            </a:fld>
            <a:endParaRPr lang="en-US"/>
          </a:p>
        </p:txBody>
      </p:sp>
      <p:pic>
        <p:nvPicPr>
          <p:cNvPr id="10" name="Picture 9" descr="A graph with a line&#10;&#10;Description automatically generated">
            <a:extLst>
              <a:ext uri="{FF2B5EF4-FFF2-40B4-BE49-F238E27FC236}">
                <a16:creationId xmlns:a16="http://schemas.microsoft.com/office/drawing/2014/main" id="{6C9C19DB-1303-0B9C-3B31-D41DF31B4B0D}"/>
              </a:ext>
            </a:extLst>
          </p:cNvPr>
          <p:cNvPicPr>
            <a:picLocks noChangeAspect="1"/>
          </p:cNvPicPr>
          <p:nvPr/>
        </p:nvPicPr>
        <p:blipFill rotWithShape="1">
          <a:blip r:embed="rId3"/>
          <a:srcRect l="7026" t="4233" r="7319" b="3945"/>
          <a:stretch/>
        </p:blipFill>
        <p:spPr>
          <a:xfrm>
            <a:off x="187344" y="1246570"/>
            <a:ext cx="5888028" cy="4923243"/>
          </a:xfrm>
          <a:prstGeom prst="rect">
            <a:avLst/>
          </a:prstGeom>
        </p:spPr>
      </p:pic>
      <p:pic>
        <p:nvPicPr>
          <p:cNvPr id="12" name="Picture 11" descr="A graph with a line drawn on it&#10;&#10;Description automatically generated">
            <a:extLst>
              <a:ext uri="{FF2B5EF4-FFF2-40B4-BE49-F238E27FC236}">
                <a16:creationId xmlns:a16="http://schemas.microsoft.com/office/drawing/2014/main" id="{A04D5EA6-199B-B46C-CDA1-2CC3298FB30A}"/>
              </a:ext>
            </a:extLst>
          </p:cNvPr>
          <p:cNvPicPr>
            <a:picLocks noChangeAspect="1"/>
          </p:cNvPicPr>
          <p:nvPr/>
        </p:nvPicPr>
        <p:blipFill rotWithShape="1">
          <a:blip r:embed="rId4"/>
          <a:srcRect l="7025" t="4233" r="7320" b="3945"/>
          <a:stretch/>
        </p:blipFill>
        <p:spPr>
          <a:xfrm>
            <a:off x="6075372" y="1246571"/>
            <a:ext cx="5888028" cy="4923242"/>
          </a:xfrm>
          <a:prstGeom prst="rect">
            <a:avLst/>
          </a:prstGeom>
        </p:spPr>
      </p:pic>
    </p:spTree>
    <p:extLst>
      <p:ext uri="{BB962C8B-B14F-4D97-AF65-F5344CB8AC3E}">
        <p14:creationId xmlns:p14="http://schemas.microsoft.com/office/powerpoint/2010/main" val="428486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Many new actuator designs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a:t>
            </a:fld>
            <a:endParaRPr lang="en-US"/>
          </a:p>
        </p:txBody>
      </p:sp>
      <p:pic>
        <p:nvPicPr>
          <p:cNvPr id="9" name="Picture 8">
            <a:extLst>
              <a:ext uri="{FF2B5EF4-FFF2-40B4-BE49-F238E27FC236}">
                <a16:creationId xmlns:a16="http://schemas.microsoft.com/office/drawing/2014/main" id="{657F4A4D-A46B-D08D-40BF-9836A1C3934B}"/>
              </a:ext>
            </a:extLst>
          </p:cNvPr>
          <p:cNvPicPr>
            <a:picLocks noChangeAspect="1"/>
          </p:cNvPicPr>
          <p:nvPr/>
        </p:nvPicPr>
        <p:blipFill>
          <a:blip r:embed="rId3"/>
          <a:stretch>
            <a:fillRect/>
          </a:stretch>
        </p:blipFill>
        <p:spPr>
          <a:xfrm>
            <a:off x="103784" y="1868428"/>
            <a:ext cx="4517182" cy="3183797"/>
          </a:xfrm>
          <a:prstGeom prst="rect">
            <a:avLst/>
          </a:prstGeom>
        </p:spPr>
      </p:pic>
      <p:pic>
        <p:nvPicPr>
          <p:cNvPr id="10" name="Picture 9">
            <a:extLst>
              <a:ext uri="{FF2B5EF4-FFF2-40B4-BE49-F238E27FC236}">
                <a16:creationId xmlns:a16="http://schemas.microsoft.com/office/drawing/2014/main" id="{95B9E327-B9E2-64F0-65C3-B37A082E4942}"/>
              </a:ext>
            </a:extLst>
          </p:cNvPr>
          <p:cNvPicPr>
            <a:picLocks noChangeAspect="1"/>
          </p:cNvPicPr>
          <p:nvPr/>
        </p:nvPicPr>
        <p:blipFill>
          <a:blip r:embed="rId4"/>
          <a:stretch>
            <a:fillRect/>
          </a:stretch>
        </p:blipFill>
        <p:spPr>
          <a:xfrm>
            <a:off x="4727254" y="1040187"/>
            <a:ext cx="3403600" cy="1943100"/>
          </a:xfrm>
          <a:prstGeom prst="rect">
            <a:avLst/>
          </a:prstGeom>
        </p:spPr>
      </p:pic>
      <p:pic>
        <p:nvPicPr>
          <p:cNvPr id="11" name="Picture 10">
            <a:extLst>
              <a:ext uri="{FF2B5EF4-FFF2-40B4-BE49-F238E27FC236}">
                <a16:creationId xmlns:a16="http://schemas.microsoft.com/office/drawing/2014/main" id="{C6AFB78D-4EBC-54CB-FF38-9FB9AA9B8D8D}"/>
              </a:ext>
            </a:extLst>
          </p:cNvPr>
          <p:cNvPicPr>
            <a:picLocks noChangeAspect="1"/>
          </p:cNvPicPr>
          <p:nvPr/>
        </p:nvPicPr>
        <p:blipFill>
          <a:blip r:embed="rId5"/>
          <a:stretch>
            <a:fillRect/>
          </a:stretch>
        </p:blipFill>
        <p:spPr>
          <a:xfrm>
            <a:off x="5144822" y="3227165"/>
            <a:ext cx="2578623" cy="2337763"/>
          </a:xfrm>
          <a:prstGeom prst="rect">
            <a:avLst/>
          </a:prstGeom>
        </p:spPr>
      </p:pic>
      <p:pic>
        <p:nvPicPr>
          <p:cNvPr id="12" name="Picture 11">
            <a:extLst>
              <a:ext uri="{FF2B5EF4-FFF2-40B4-BE49-F238E27FC236}">
                <a16:creationId xmlns:a16="http://schemas.microsoft.com/office/drawing/2014/main" id="{7AF6A7BA-2A74-1624-F88F-1E088E023910}"/>
              </a:ext>
            </a:extLst>
          </p:cNvPr>
          <p:cNvPicPr>
            <a:picLocks noChangeAspect="1"/>
          </p:cNvPicPr>
          <p:nvPr/>
        </p:nvPicPr>
        <p:blipFill>
          <a:blip r:embed="rId6"/>
          <a:stretch>
            <a:fillRect/>
          </a:stretch>
        </p:blipFill>
        <p:spPr>
          <a:xfrm>
            <a:off x="8153400" y="1951019"/>
            <a:ext cx="3865488" cy="2955961"/>
          </a:xfrm>
          <a:prstGeom prst="rect">
            <a:avLst/>
          </a:prstGeom>
        </p:spPr>
      </p:pic>
      <p:sp>
        <p:nvSpPr>
          <p:cNvPr id="13" name="TextBox 12">
            <a:extLst>
              <a:ext uri="{FF2B5EF4-FFF2-40B4-BE49-F238E27FC236}">
                <a16:creationId xmlns:a16="http://schemas.microsoft.com/office/drawing/2014/main" id="{B28434E7-EAFE-D682-DA9B-26688CCFF86D}"/>
              </a:ext>
            </a:extLst>
          </p:cNvPr>
          <p:cNvSpPr txBox="1"/>
          <p:nvPr/>
        </p:nvSpPr>
        <p:spPr>
          <a:xfrm>
            <a:off x="55055" y="1537349"/>
            <a:ext cx="584200" cy="369332"/>
          </a:xfrm>
          <a:prstGeom prst="rect">
            <a:avLst/>
          </a:prstGeom>
          <a:noFill/>
        </p:spPr>
        <p:txBody>
          <a:bodyPr wrap="square" rtlCol="0">
            <a:spAutoFit/>
          </a:bodyPr>
          <a:lstStyle/>
          <a:p>
            <a:r>
              <a:rPr lang="en-US" b="1" dirty="0"/>
              <a:t>[1]</a:t>
            </a:r>
          </a:p>
        </p:txBody>
      </p:sp>
      <p:sp>
        <p:nvSpPr>
          <p:cNvPr id="14" name="TextBox 13">
            <a:extLst>
              <a:ext uri="{FF2B5EF4-FFF2-40B4-BE49-F238E27FC236}">
                <a16:creationId xmlns:a16="http://schemas.microsoft.com/office/drawing/2014/main" id="{31B0D02C-2903-82B1-BC96-A2582CF45A1A}"/>
              </a:ext>
            </a:extLst>
          </p:cNvPr>
          <p:cNvSpPr txBox="1"/>
          <p:nvPr/>
        </p:nvSpPr>
        <p:spPr>
          <a:xfrm>
            <a:off x="4727254" y="1040187"/>
            <a:ext cx="584200" cy="369332"/>
          </a:xfrm>
          <a:prstGeom prst="rect">
            <a:avLst/>
          </a:prstGeom>
          <a:noFill/>
        </p:spPr>
        <p:txBody>
          <a:bodyPr wrap="square" rtlCol="0">
            <a:spAutoFit/>
          </a:bodyPr>
          <a:lstStyle/>
          <a:p>
            <a:r>
              <a:rPr lang="en-US" b="1" dirty="0"/>
              <a:t>[2]</a:t>
            </a:r>
          </a:p>
        </p:txBody>
      </p:sp>
      <p:sp>
        <p:nvSpPr>
          <p:cNvPr id="15" name="TextBox 14">
            <a:extLst>
              <a:ext uri="{FF2B5EF4-FFF2-40B4-BE49-F238E27FC236}">
                <a16:creationId xmlns:a16="http://schemas.microsoft.com/office/drawing/2014/main" id="{65694D95-EBC4-0878-296B-81B7EBF0E033}"/>
              </a:ext>
            </a:extLst>
          </p:cNvPr>
          <p:cNvSpPr txBox="1"/>
          <p:nvPr/>
        </p:nvSpPr>
        <p:spPr>
          <a:xfrm>
            <a:off x="4732333" y="3149375"/>
            <a:ext cx="584200" cy="369332"/>
          </a:xfrm>
          <a:prstGeom prst="rect">
            <a:avLst/>
          </a:prstGeom>
          <a:noFill/>
        </p:spPr>
        <p:txBody>
          <a:bodyPr wrap="square" rtlCol="0">
            <a:spAutoFit/>
          </a:bodyPr>
          <a:lstStyle/>
          <a:p>
            <a:r>
              <a:rPr lang="en-US" b="1" dirty="0"/>
              <a:t>[3]</a:t>
            </a:r>
          </a:p>
        </p:txBody>
      </p:sp>
      <p:sp>
        <p:nvSpPr>
          <p:cNvPr id="16" name="TextBox 15">
            <a:extLst>
              <a:ext uri="{FF2B5EF4-FFF2-40B4-BE49-F238E27FC236}">
                <a16:creationId xmlns:a16="http://schemas.microsoft.com/office/drawing/2014/main" id="{E0691425-57A4-EE59-0F20-F15E10055755}"/>
              </a:ext>
            </a:extLst>
          </p:cNvPr>
          <p:cNvSpPr txBox="1"/>
          <p:nvPr/>
        </p:nvSpPr>
        <p:spPr>
          <a:xfrm>
            <a:off x="11663288" y="4537648"/>
            <a:ext cx="584200" cy="369332"/>
          </a:xfrm>
          <a:prstGeom prst="rect">
            <a:avLst/>
          </a:prstGeom>
          <a:noFill/>
        </p:spPr>
        <p:txBody>
          <a:bodyPr wrap="square" rtlCol="0">
            <a:spAutoFit/>
          </a:bodyPr>
          <a:lstStyle/>
          <a:p>
            <a:r>
              <a:rPr lang="en-US" b="1" dirty="0"/>
              <a:t>[4]</a:t>
            </a:r>
          </a:p>
        </p:txBody>
      </p:sp>
      <p:sp>
        <p:nvSpPr>
          <p:cNvPr id="7" name="Content Placeholder 6">
            <a:extLst>
              <a:ext uri="{FF2B5EF4-FFF2-40B4-BE49-F238E27FC236}">
                <a16:creationId xmlns:a16="http://schemas.microsoft.com/office/drawing/2014/main" id="{9D520764-5577-ECC5-3C36-AF2D22021B2B}"/>
              </a:ext>
            </a:extLst>
          </p:cNvPr>
          <p:cNvSpPr>
            <a:spLocks noGrp="1"/>
          </p:cNvSpPr>
          <p:nvPr>
            <p:ph idx="1"/>
          </p:nvPr>
        </p:nvSpPr>
        <p:spPr>
          <a:xfrm>
            <a:off x="738727" y="6076115"/>
            <a:ext cx="10714545" cy="713632"/>
          </a:xfrm>
        </p:spPr>
        <p:txBody>
          <a:bodyPr>
            <a:normAutofit/>
          </a:bodyPr>
          <a:lstStyle/>
          <a:p>
            <a:pPr marL="0" indent="0" algn="ctr">
              <a:buNone/>
            </a:pPr>
            <a:r>
              <a:rPr lang="en-US" sz="1800" dirty="0">
                <a:solidFill>
                  <a:schemeClr val="bg2">
                    <a:lumMod val="50000"/>
                  </a:schemeClr>
                </a:solidFill>
              </a:rPr>
              <a:t>*References listed on last slide*</a:t>
            </a:r>
          </a:p>
        </p:txBody>
      </p:sp>
    </p:spTree>
    <p:extLst>
      <p:ext uri="{BB962C8B-B14F-4D97-AF65-F5344CB8AC3E}">
        <p14:creationId xmlns:p14="http://schemas.microsoft.com/office/powerpoint/2010/main" val="1154324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a:xfrm>
            <a:off x="228600" y="18255"/>
            <a:ext cx="11963400" cy="1325563"/>
          </a:xfrm>
        </p:spPr>
        <p:txBody>
          <a:bodyPr/>
          <a:lstStyle/>
          <a:p>
            <a:r>
              <a:rPr lang="en-US" dirty="0"/>
              <a:t>Cycle testing for actuator lifetime characterization</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30</a:t>
            </a:fld>
            <a:endParaRPr lang="en-US" dirty="0"/>
          </a:p>
        </p:txBody>
      </p:sp>
      <p:sp>
        <p:nvSpPr>
          <p:cNvPr id="7" name="Content Placeholder 6">
            <a:extLst>
              <a:ext uri="{FF2B5EF4-FFF2-40B4-BE49-F238E27FC236}">
                <a16:creationId xmlns:a16="http://schemas.microsoft.com/office/drawing/2014/main" id="{72B3BA6A-85BD-721A-8FDE-EE564DFE0A7F}"/>
              </a:ext>
            </a:extLst>
          </p:cNvPr>
          <p:cNvSpPr>
            <a:spLocks noGrp="1"/>
          </p:cNvSpPr>
          <p:nvPr>
            <p:ph idx="1"/>
          </p:nvPr>
        </p:nvSpPr>
        <p:spPr>
          <a:xfrm>
            <a:off x="228600" y="1298574"/>
            <a:ext cx="5886450" cy="4834530"/>
          </a:xfrm>
        </p:spPr>
        <p:txBody>
          <a:bodyPr>
            <a:normAutofit/>
          </a:bodyPr>
          <a:lstStyle/>
          <a:p>
            <a:r>
              <a:rPr lang="en-US" dirty="0"/>
              <a:t>Each dot on the graph represents the average pressure during the ”top” of each step function from one cycle </a:t>
            </a:r>
            <a:br>
              <a:rPr lang="en-US" dirty="0"/>
            </a:br>
            <a:br>
              <a:rPr lang="en-US" dirty="0"/>
            </a:br>
            <a:br>
              <a:rPr lang="en-US" dirty="0"/>
            </a:br>
            <a:endParaRPr lang="en-US" dirty="0"/>
          </a:p>
          <a:p>
            <a:r>
              <a:rPr lang="en-US" dirty="0"/>
              <a:t>Repeating trajectory cycle functions allows for </a:t>
            </a:r>
            <a:r>
              <a:rPr lang="en-US" b="1" dirty="0"/>
              <a:t>infinite test lengths</a:t>
            </a:r>
            <a:br>
              <a:rPr lang="en-US" b="1" dirty="0"/>
            </a:br>
            <a:endParaRPr lang="en-US" b="1" dirty="0"/>
          </a:p>
        </p:txBody>
      </p:sp>
      <p:pic>
        <p:nvPicPr>
          <p:cNvPr id="8" name="Picture 7" descr="A graph with a blue line&#10;&#10;Description automatically generated">
            <a:extLst>
              <a:ext uri="{FF2B5EF4-FFF2-40B4-BE49-F238E27FC236}">
                <a16:creationId xmlns:a16="http://schemas.microsoft.com/office/drawing/2014/main" id="{9468CE87-0B95-4B85-61E4-4E3C5A5921B8}"/>
              </a:ext>
            </a:extLst>
          </p:cNvPr>
          <p:cNvPicPr>
            <a:picLocks noChangeAspect="1"/>
          </p:cNvPicPr>
          <p:nvPr/>
        </p:nvPicPr>
        <p:blipFill rotWithShape="1">
          <a:blip r:embed="rId3"/>
          <a:srcRect l="6889" t="5313" r="7491" b="3981"/>
          <a:stretch/>
        </p:blipFill>
        <p:spPr>
          <a:xfrm>
            <a:off x="6366320" y="1298574"/>
            <a:ext cx="5537613" cy="4575930"/>
          </a:xfrm>
          <a:prstGeom prst="rect">
            <a:avLst/>
          </a:prstGeom>
        </p:spPr>
      </p:pic>
      <p:cxnSp>
        <p:nvCxnSpPr>
          <p:cNvPr id="11" name="Straight Arrow Connector 10">
            <a:extLst>
              <a:ext uri="{FF2B5EF4-FFF2-40B4-BE49-F238E27FC236}">
                <a16:creationId xmlns:a16="http://schemas.microsoft.com/office/drawing/2014/main" id="{6415F7A5-7097-8289-4291-750892C9EF46}"/>
              </a:ext>
            </a:extLst>
          </p:cNvPr>
          <p:cNvCxnSpPr>
            <a:cxnSpLocks/>
          </p:cNvCxnSpPr>
          <p:nvPr/>
        </p:nvCxnSpPr>
        <p:spPr>
          <a:xfrm flipV="1">
            <a:off x="9601200" y="2099978"/>
            <a:ext cx="489869" cy="56604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6">
            <a:extLst>
              <a:ext uri="{FF2B5EF4-FFF2-40B4-BE49-F238E27FC236}">
                <a16:creationId xmlns:a16="http://schemas.microsoft.com/office/drawing/2014/main" id="{33E1A645-DF2E-92A6-BA98-D9664A14DD89}"/>
              </a:ext>
            </a:extLst>
          </p:cNvPr>
          <p:cNvSpPr txBox="1">
            <a:spLocks/>
          </p:cNvSpPr>
          <p:nvPr/>
        </p:nvSpPr>
        <p:spPr>
          <a:xfrm>
            <a:off x="7213362" y="2666023"/>
            <a:ext cx="2743438" cy="443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err="1">
                <a:solidFill>
                  <a:srgbClr val="FF0000"/>
                </a:solidFill>
              </a:rPr>
              <a:t>Silpoxy</a:t>
            </a:r>
            <a:r>
              <a:rPr lang="en-US" sz="2000" dirty="0">
                <a:solidFill>
                  <a:srgbClr val="FF0000"/>
                </a:solidFill>
              </a:rPr>
              <a:t> seam burst</a:t>
            </a:r>
          </a:p>
        </p:txBody>
      </p:sp>
      <p:sp>
        <p:nvSpPr>
          <p:cNvPr id="15" name="Rectangle 14">
            <a:extLst>
              <a:ext uri="{FF2B5EF4-FFF2-40B4-BE49-F238E27FC236}">
                <a16:creationId xmlns:a16="http://schemas.microsoft.com/office/drawing/2014/main" id="{0253B192-052E-01C0-96DA-30290FF4C6A4}"/>
              </a:ext>
            </a:extLst>
          </p:cNvPr>
          <p:cNvSpPr/>
          <p:nvPr/>
        </p:nvSpPr>
        <p:spPr>
          <a:xfrm>
            <a:off x="5211472" y="5590400"/>
            <a:ext cx="899652"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2EE0C79A-4359-C02D-DFEE-9B299A3FE4FA}"/>
              </a:ext>
            </a:extLst>
          </p:cNvPr>
          <p:cNvSpPr/>
          <p:nvPr/>
        </p:nvSpPr>
        <p:spPr>
          <a:xfrm>
            <a:off x="5661298" y="5841516"/>
            <a:ext cx="628650"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1F8E686F-D203-8D3C-3B07-110ED0F9B050}"/>
              </a:ext>
            </a:extLst>
          </p:cNvPr>
          <p:cNvCxnSpPr>
            <a:cxnSpLocks/>
          </p:cNvCxnSpPr>
          <p:nvPr/>
        </p:nvCxnSpPr>
        <p:spPr>
          <a:xfrm flipH="1">
            <a:off x="5661298" y="5416811"/>
            <a:ext cx="1194" cy="17358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6DE2AC9D-92BD-A2AC-C223-2D978A1D2359}"/>
              </a:ext>
            </a:extLst>
          </p:cNvPr>
          <p:cNvPicPr>
            <a:picLocks noChangeAspect="1"/>
          </p:cNvPicPr>
          <p:nvPr/>
        </p:nvPicPr>
        <p:blipFill>
          <a:blip r:embed="rId4"/>
          <a:stretch>
            <a:fillRect/>
          </a:stretch>
        </p:blipFill>
        <p:spPr>
          <a:xfrm>
            <a:off x="298371" y="3156337"/>
            <a:ext cx="5727700" cy="749323"/>
          </a:xfrm>
          <a:prstGeom prst="rect">
            <a:avLst/>
          </a:prstGeom>
        </p:spPr>
      </p:pic>
      <p:sp>
        <p:nvSpPr>
          <p:cNvPr id="9" name="Rectangle 8">
            <a:extLst>
              <a:ext uri="{FF2B5EF4-FFF2-40B4-BE49-F238E27FC236}">
                <a16:creationId xmlns:a16="http://schemas.microsoft.com/office/drawing/2014/main" id="{C1EDDBC5-74BB-8B12-29E3-DD30B4A288BA}"/>
              </a:ext>
            </a:extLst>
          </p:cNvPr>
          <p:cNvSpPr/>
          <p:nvPr/>
        </p:nvSpPr>
        <p:spPr>
          <a:xfrm>
            <a:off x="2593214" y="3385299"/>
            <a:ext cx="899652"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0EDDB06-9E4B-34CE-4117-FBF26AA47A8A}"/>
              </a:ext>
            </a:extLst>
          </p:cNvPr>
          <p:cNvSpPr/>
          <p:nvPr/>
        </p:nvSpPr>
        <p:spPr>
          <a:xfrm>
            <a:off x="3043040" y="3636415"/>
            <a:ext cx="628650"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CC179500-37B6-B340-F130-FA0A0F83AA97}"/>
              </a:ext>
            </a:extLst>
          </p:cNvPr>
          <p:cNvSpPr txBox="1"/>
          <p:nvPr/>
        </p:nvSpPr>
        <p:spPr>
          <a:xfrm>
            <a:off x="118909" y="2846906"/>
            <a:ext cx="6105832" cy="369332"/>
          </a:xfrm>
          <a:prstGeom prst="rect">
            <a:avLst/>
          </a:prstGeom>
          <a:noFill/>
        </p:spPr>
        <p:txBody>
          <a:bodyPr wrap="square">
            <a:spAutoFit/>
          </a:bodyPr>
          <a:lstStyle/>
          <a:p>
            <a:pPr marL="0" indent="0" algn="ctr">
              <a:buNone/>
            </a:pPr>
            <a:r>
              <a:rPr lang="en-US" dirty="0"/>
              <a:t>The “top” of the function</a:t>
            </a:r>
          </a:p>
        </p:txBody>
      </p:sp>
      <p:cxnSp>
        <p:nvCxnSpPr>
          <p:cNvPr id="17" name="Straight Arrow Connector 16">
            <a:extLst>
              <a:ext uri="{FF2B5EF4-FFF2-40B4-BE49-F238E27FC236}">
                <a16:creationId xmlns:a16="http://schemas.microsoft.com/office/drawing/2014/main" id="{A9366B20-C840-FABD-9BC4-47C6C2AD5B16}"/>
              </a:ext>
            </a:extLst>
          </p:cNvPr>
          <p:cNvCxnSpPr>
            <a:cxnSpLocks/>
          </p:cNvCxnSpPr>
          <p:nvPr/>
        </p:nvCxnSpPr>
        <p:spPr>
          <a:xfrm>
            <a:off x="3171825" y="3090578"/>
            <a:ext cx="0" cy="25131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4861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a:xfrm>
            <a:off x="228600" y="18255"/>
            <a:ext cx="11963400" cy="1325563"/>
          </a:xfrm>
        </p:spPr>
        <p:txBody>
          <a:bodyPr/>
          <a:lstStyle/>
          <a:p>
            <a:r>
              <a:rPr lang="en-US" dirty="0"/>
              <a:t>Cycle testing for actuator lifetime characterization</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31</a:t>
            </a:fld>
            <a:endParaRPr lang="en-US" dirty="0"/>
          </a:p>
        </p:txBody>
      </p:sp>
      <p:pic>
        <p:nvPicPr>
          <p:cNvPr id="8" name="Picture 7" descr="A graph with a blue line&#10;&#10;Description automatically generated">
            <a:extLst>
              <a:ext uri="{FF2B5EF4-FFF2-40B4-BE49-F238E27FC236}">
                <a16:creationId xmlns:a16="http://schemas.microsoft.com/office/drawing/2014/main" id="{9468CE87-0B95-4B85-61E4-4E3C5A5921B8}"/>
              </a:ext>
            </a:extLst>
          </p:cNvPr>
          <p:cNvPicPr>
            <a:picLocks noChangeAspect="1"/>
          </p:cNvPicPr>
          <p:nvPr/>
        </p:nvPicPr>
        <p:blipFill rotWithShape="1">
          <a:blip r:embed="rId3"/>
          <a:srcRect l="6889" t="5313" r="7491" b="3981"/>
          <a:stretch/>
        </p:blipFill>
        <p:spPr>
          <a:xfrm>
            <a:off x="6294363" y="1409578"/>
            <a:ext cx="4519035" cy="3734242"/>
          </a:xfrm>
          <a:prstGeom prst="rect">
            <a:avLst/>
          </a:prstGeom>
        </p:spPr>
      </p:pic>
      <p:cxnSp>
        <p:nvCxnSpPr>
          <p:cNvPr id="11" name="Straight Arrow Connector 10">
            <a:extLst>
              <a:ext uri="{FF2B5EF4-FFF2-40B4-BE49-F238E27FC236}">
                <a16:creationId xmlns:a16="http://schemas.microsoft.com/office/drawing/2014/main" id="{6415F7A5-7097-8289-4291-750892C9EF46}"/>
              </a:ext>
            </a:extLst>
          </p:cNvPr>
          <p:cNvCxnSpPr>
            <a:cxnSpLocks/>
          </p:cNvCxnSpPr>
          <p:nvPr/>
        </p:nvCxnSpPr>
        <p:spPr>
          <a:xfrm flipV="1">
            <a:off x="8969939" y="2051241"/>
            <a:ext cx="342027" cy="45113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6">
            <a:extLst>
              <a:ext uri="{FF2B5EF4-FFF2-40B4-BE49-F238E27FC236}">
                <a16:creationId xmlns:a16="http://schemas.microsoft.com/office/drawing/2014/main" id="{33E1A645-DF2E-92A6-BA98-D9664A14DD89}"/>
              </a:ext>
            </a:extLst>
          </p:cNvPr>
          <p:cNvSpPr txBox="1">
            <a:spLocks/>
          </p:cNvSpPr>
          <p:nvPr/>
        </p:nvSpPr>
        <p:spPr>
          <a:xfrm>
            <a:off x="6294363" y="2471418"/>
            <a:ext cx="3644900" cy="1395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err="1">
                <a:solidFill>
                  <a:srgbClr val="FF0000"/>
                </a:solidFill>
              </a:rPr>
              <a:t>Silpoxy</a:t>
            </a:r>
            <a:r>
              <a:rPr lang="en-US" sz="2000" dirty="0">
                <a:solidFill>
                  <a:srgbClr val="FF0000"/>
                </a:solidFill>
              </a:rPr>
              <a:t> seam burst</a:t>
            </a:r>
          </a:p>
        </p:txBody>
      </p:sp>
      <p:pic>
        <p:nvPicPr>
          <p:cNvPr id="14" name="Picture 13">
            <a:extLst>
              <a:ext uri="{FF2B5EF4-FFF2-40B4-BE49-F238E27FC236}">
                <a16:creationId xmlns:a16="http://schemas.microsoft.com/office/drawing/2014/main" id="{A0AA7142-EF76-6980-165E-6713684CBE6B}"/>
              </a:ext>
            </a:extLst>
          </p:cNvPr>
          <p:cNvPicPr>
            <a:picLocks noChangeAspect="1"/>
          </p:cNvPicPr>
          <p:nvPr/>
        </p:nvPicPr>
        <p:blipFill>
          <a:blip r:embed="rId4"/>
          <a:stretch>
            <a:fillRect/>
          </a:stretch>
        </p:blipFill>
        <p:spPr>
          <a:xfrm>
            <a:off x="3322012" y="5537969"/>
            <a:ext cx="5727700" cy="749323"/>
          </a:xfrm>
          <a:prstGeom prst="rect">
            <a:avLst/>
          </a:prstGeom>
        </p:spPr>
      </p:pic>
      <p:sp>
        <p:nvSpPr>
          <p:cNvPr id="15" name="Rectangle 14">
            <a:extLst>
              <a:ext uri="{FF2B5EF4-FFF2-40B4-BE49-F238E27FC236}">
                <a16:creationId xmlns:a16="http://schemas.microsoft.com/office/drawing/2014/main" id="{0253B192-052E-01C0-96DA-30290FF4C6A4}"/>
              </a:ext>
            </a:extLst>
          </p:cNvPr>
          <p:cNvSpPr/>
          <p:nvPr/>
        </p:nvSpPr>
        <p:spPr>
          <a:xfrm>
            <a:off x="5616855" y="5766931"/>
            <a:ext cx="899652"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2EE0C79A-4359-C02D-DFEE-9B299A3FE4FA}"/>
              </a:ext>
            </a:extLst>
          </p:cNvPr>
          <p:cNvSpPr/>
          <p:nvPr/>
        </p:nvSpPr>
        <p:spPr>
          <a:xfrm>
            <a:off x="6066681" y="6018047"/>
            <a:ext cx="628650" cy="251116"/>
          </a:xfrm>
          <a:prstGeom prst="rect">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1B5AC7D4-3280-96A1-7AFB-6873CDF75FB4}"/>
              </a:ext>
            </a:extLst>
          </p:cNvPr>
          <p:cNvSpPr txBox="1"/>
          <p:nvPr/>
        </p:nvSpPr>
        <p:spPr>
          <a:xfrm>
            <a:off x="3142550" y="5228538"/>
            <a:ext cx="6105832" cy="369332"/>
          </a:xfrm>
          <a:prstGeom prst="rect">
            <a:avLst/>
          </a:prstGeom>
          <a:noFill/>
        </p:spPr>
        <p:txBody>
          <a:bodyPr wrap="square">
            <a:spAutoFit/>
          </a:bodyPr>
          <a:lstStyle/>
          <a:p>
            <a:pPr marL="0" indent="0" algn="ctr">
              <a:buNone/>
            </a:pPr>
            <a:r>
              <a:rPr lang="en-US" dirty="0"/>
              <a:t>The “top” of the function</a:t>
            </a:r>
          </a:p>
        </p:txBody>
      </p:sp>
      <p:cxnSp>
        <p:nvCxnSpPr>
          <p:cNvPr id="20" name="Straight Arrow Connector 19">
            <a:extLst>
              <a:ext uri="{FF2B5EF4-FFF2-40B4-BE49-F238E27FC236}">
                <a16:creationId xmlns:a16="http://schemas.microsoft.com/office/drawing/2014/main" id="{1F8E686F-D203-8D3C-3B07-110ED0F9B050}"/>
              </a:ext>
            </a:extLst>
          </p:cNvPr>
          <p:cNvCxnSpPr>
            <a:cxnSpLocks/>
          </p:cNvCxnSpPr>
          <p:nvPr/>
        </p:nvCxnSpPr>
        <p:spPr>
          <a:xfrm>
            <a:off x="6195466" y="5472210"/>
            <a:ext cx="0" cy="25131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5B13BBAF-A4D8-720B-E80A-A4DE7C724055}"/>
              </a:ext>
            </a:extLst>
          </p:cNvPr>
          <p:cNvSpPr txBox="1"/>
          <p:nvPr/>
        </p:nvSpPr>
        <p:spPr>
          <a:xfrm>
            <a:off x="6390966" y="1131733"/>
            <a:ext cx="6108700" cy="369332"/>
          </a:xfrm>
          <a:prstGeom prst="rect">
            <a:avLst/>
          </a:prstGeom>
          <a:noFill/>
        </p:spPr>
        <p:txBody>
          <a:bodyPr wrap="square">
            <a:spAutoFit/>
          </a:bodyPr>
          <a:lstStyle/>
          <a:p>
            <a:r>
              <a:rPr lang="en-US" dirty="0"/>
              <a:t>Processed Version</a:t>
            </a:r>
          </a:p>
        </p:txBody>
      </p:sp>
      <p:sp>
        <p:nvSpPr>
          <p:cNvPr id="29" name="TextBox 28">
            <a:extLst>
              <a:ext uri="{FF2B5EF4-FFF2-40B4-BE49-F238E27FC236}">
                <a16:creationId xmlns:a16="http://schemas.microsoft.com/office/drawing/2014/main" id="{300D8FB2-EFAE-9436-B53D-867AA979FA2D}"/>
              </a:ext>
            </a:extLst>
          </p:cNvPr>
          <p:cNvSpPr txBox="1"/>
          <p:nvPr/>
        </p:nvSpPr>
        <p:spPr>
          <a:xfrm>
            <a:off x="954766" y="1117118"/>
            <a:ext cx="6108700" cy="369332"/>
          </a:xfrm>
          <a:prstGeom prst="rect">
            <a:avLst/>
          </a:prstGeom>
          <a:noFill/>
        </p:spPr>
        <p:txBody>
          <a:bodyPr wrap="square">
            <a:spAutoFit/>
          </a:bodyPr>
          <a:lstStyle/>
          <a:p>
            <a:r>
              <a:rPr lang="en-US" dirty="0"/>
              <a:t>All Raw Data</a:t>
            </a:r>
          </a:p>
        </p:txBody>
      </p:sp>
      <p:pic>
        <p:nvPicPr>
          <p:cNvPr id="32" name="Picture 31" descr="A graph of a graph&#10;&#10;Description automatically generated">
            <a:extLst>
              <a:ext uri="{FF2B5EF4-FFF2-40B4-BE49-F238E27FC236}">
                <a16:creationId xmlns:a16="http://schemas.microsoft.com/office/drawing/2014/main" id="{CB0E43BD-674C-5F73-4773-D7F66EAB1C2F}"/>
              </a:ext>
            </a:extLst>
          </p:cNvPr>
          <p:cNvPicPr>
            <a:picLocks noChangeAspect="1"/>
          </p:cNvPicPr>
          <p:nvPr/>
        </p:nvPicPr>
        <p:blipFill rotWithShape="1">
          <a:blip r:embed="rId5"/>
          <a:srcRect l="6889" t="5028" r="6674" b="4875"/>
          <a:stretch/>
        </p:blipFill>
        <p:spPr>
          <a:xfrm>
            <a:off x="846032" y="1409577"/>
            <a:ext cx="4593036" cy="3734243"/>
          </a:xfrm>
          <a:prstGeom prst="rect">
            <a:avLst/>
          </a:prstGeom>
        </p:spPr>
      </p:pic>
    </p:spTree>
    <p:extLst>
      <p:ext uri="{BB962C8B-B14F-4D97-AF65-F5344CB8AC3E}">
        <p14:creationId xmlns:p14="http://schemas.microsoft.com/office/powerpoint/2010/main" val="539876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a:xfrm>
            <a:off x="228600" y="18255"/>
            <a:ext cx="11963400" cy="1325563"/>
          </a:xfrm>
        </p:spPr>
        <p:txBody>
          <a:bodyPr/>
          <a:lstStyle/>
          <a:p>
            <a:r>
              <a:rPr lang="en-US" dirty="0"/>
              <a:t>Burst testing for actuator limit characterization</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32</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2B3BA6A-85BD-721A-8FDE-EE564DFE0A7F}"/>
                  </a:ext>
                </a:extLst>
              </p:cNvPr>
              <p:cNvSpPr>
                <a:spLocks noGrp="1"/>
              </p:cNvSpPr>
              <p:nvPr>
                <p:ph idx="1"/>
              </p:nvPr>
            </p:nvSpPr>
            <p:spPr>
              <a:xfrm>
                <a:off x="228600" y="1343818"/>
                <a:ext cx="4825377" cy="4351338"/>
              </a:xfrm>
            </p:spPr>
            <p:txBody>
              <a:bodyPr/>
              <a:lstStyle/>
              <a:p>
                <a:r>
                  <a:rPr lang="en-US" dirty="0"/>
                  <a:t>Can also combine with video analysis to determine actuator’s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oMath>
                </a14:m>
                <a:endParaRPr lang="en-US" dirty="0"/>
              </a:p>
              <a:p>
                <a:r>
                  <a:rPr lang="en-US" dirty="0"/>
                  <a:t>Safe to be around during this testing thanks to clear acrylic shielding</a:t>
                </a:r>
                <a:br>
                  <a:rPr lang="en-US" dirty="0"/>
                </a:br>
                <a:endParaRPr lang="en-US" dirty="0"/>
              </a:p>
            </p:txBody>
          </p:sp>
        </mc:Choice>
        <mc:Fallback xmlns="">
          <p:sp>
            <p:nvSpPr>
              <p:cNvPr id="7" name="Content Placeholder 6">
                <a:extLst>
                  <a:ext uri="{FF2B5EF4-FFF2-40B4-BE49-F238E27FC236}">
                    <a16:creationId xmlns:a16="http://schemas.microsoft.com/office/drawing/2014/main" id="{72B3BA6A-85BD-721A-8FDE-EE564DFE0A7F}"/>
                  </a:ext>
                </a:extLst>
              </p:cNvPr>
              <p:cNvSpPr>
                <a:spLocks noGrp="1" noRot="1" noChangeAspect="1" noMove="1" noResize="1" noEditPoints="1" noAdjustHandles="1" noChangeArrowheads="1" noChangeShapeType="1" noTextEdit="1"/>
              </p:cNvSpPr>
              <p:nvPr>
                <p:ph idx="1"/>
              </p:nvPr>
            </p:nvSpPr>
            <p:spPr>
              <a:xfrm>
                <a:off x="228600" y="1343818"/>
                <a:ext cx="4825377" cy="4351338"/>
              </a:xfrm>
              <a:blipFill>
                <a:blip r:embed="rId3"/>
                <a:stretch>
                  <a:fillRect l="-2368" t="-2326" r="-4211"/>
                </a:stretch>
              </a:blipFill>
            </p:spPr>
            <p:txBody>
              <a:bodyPr/>
              <a:lstStyle/>
              <a:p>
                <a:r>
                  <a:rPr lang="en-US">
                    <a:noFill/>
                  </a:rPr>
                  <a:t> </a:t>
                </a:r>
              </a:p>
            </p:txBody>
          </p:sp>
        </mc:Fallback>
      </mc:AlternateContent>
      <p:pic>
        <p:nvPicPr>
          <p:cNvPr id="8" name="Picture 7" descr="A graph with a line&#10;&#10;Description automatically generated">
            <a:extLst>
              <a:ext uri="{FF2B5EF4-FFF2-40B4-BE49-F238E27FC236}">
                <a16:creationId xmlns:a16="http://schemas.microsoft.com/office/drawing/2014/main" id="{D7CB8A9F-6F67-DF4D-782A-F152C3203EAD}"/>
              </a:ext>
            </a:extLst>
          </p:cNvPr>
          <p:cNvPicPr>
            <a:picLocks noChangeAspect="1"/>
          </p:cNvPicPr>
          <p:nvPr/>
        </p:nvPicPr>
        <p:blipFill rotWithShape="1">
          <a:blip r:embed="rId4"/>
          <a:srcRect l="6536" t="4422" r="6699" b="3771"/>
          <a:stretch/>
        </p:blipFill>
        <p:spPr>
          <a:xfrm>
            <a:off x="5449256" y="1092200"/>
            <a:ext cx="6347464" cy="5238750"/>
          </a:xfrm>
          <a:prstGeom prst="rect">
            <a:avLst/>
          </a:prstGeom>
        </p:spPr>
      </p:pic>
    </p:spTree>
    <p:extLst>
      <p:ext uri="{BB962C8B-B14F-4D97-AF65-F5344CB8AC3E}">
        <p14:creationId xmlns:p14="http://schemas.microsoft.com/office/powerpoint/2010/main" val="419337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Controller limitations  </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dirty="0"/>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33</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228600" y="1343818"/>
            <a:ext cx="5891463" cy="5117942"/>
          </a:xfrm>
        </p:spPr>
        <p:txBody>
          <a:bodyPr/>
          <a:lstStyle/>
          <a:p>
            <a:r>
              <a:rPr lang="en-US" dirty="0"/>
              <a:t>Zeigler-Nichols tuning can be a time-intensive process</a:t>
            </a:r>
          </a:p>
          <a:p>
            <a:r>
              <a:rPr lang="en-US" dirty="0"/>
              <a:t>The controller struggles to follow negative slope trajectories near 10-13 PSI/sec. Currently unsure if that is actuator specific</a:t>
            </a:r>
          </a:p>
          <a:p>
            <a:r>
              <a:rPr lang="en-US" dirty="0"/>
              <a:t>At high setpoints, as the difference between overhead pressure and system pressure decreases, controller will begin struggling to maintain high accuracy</a:t>
            </a:r>
          </a:p>
          <a:p>
            <a:pPr marL="0" indent="0">
              <a:buNone/>
            </a:pPr>
            <a:endParaRPr lang="en-US" dirty="0"/>
          </a:p>
          <a:p>
            <a:pPr marL="0" indent="0">
              <a:buNone/>
            </a:pPr>
            <a:endParaRPr lang="en-US" dirty="0"/>
          </a:p>
          <a:p>
            <a:pPr marL="0" indent="0">
              <a:buNone/>
            </a:pPr>
            <a:endParaRPr lang="en-US" dirty="0"/>
          </a:p>
        </p:txBody>
      </p:sp>
      <p:pic>
        <p:nvPicPr>
          <p:cNvPr id="7" name="Picture 6" descr="A graph with a line going up&#10;&#10;Description automatically generated">
            <a:extLst>
              <a:ext uri="{FF2B5EF4-FFF2-40B4-BE49-F238E27FC236}">
                <a16:creationId xmlns:a16="http://schemas.microsoft.com/office/drawing/2014/main" id="{7C84A53F-71E5-3BB2-3410-CF72F3B7BF22}"/>
              </a:ext>
            </a:extLst>
          </p:cNvPr>
          <p:cNvPicPr>
            <a:picLocks noChangeAspect="1"/>
          </p:cNvPicPr>
          <p:nvPr/>
        </p:nvPicPr>
        <p:blipFill rotWithShape="1">
          <a:blip r:embed="rId3"/>
          <a:srcRect l="7233" t="3969" r="6906" b="4210"/>
          <a:stretch/>
        </p:blipFill>
        <p:spPr>
          <a:xfrm>
            <a:off x="8340163" y="108058"/>
            <a:ext cx="3752986" cy="3130496"/>
          </a:xfrm>
          <a:prstGeom prst="rect">
            <a:avLst/>
          </a:prstGeom>
        </p:spPr>
      </p:pic>
      <p:pic>
        <p:nvPicPr>
          <p:cNvPr id="10" name="Picture 9" descr="A graph with a line drawn on it&#10;&#10;Description automatically generated">
            <a:extLst>
              <a:ext uri="{FF2B5EF4-FFF2-40B4-BE49-F238E27FC236}">
                <a16:creationId xmlns:a16="http://schemas.microsoft.com/office/drawing/2014/main" id="{1B6D475A-006A-3157-26C3-6457D0973DF3}"/>
              </a:ext>
            </a:extLst>
          </p:cNvPr>
          <p:cNvPicPr>
            <a:picLocks noChangeAspect="1"/>
          </p:cNvPicPr>
          <p:nvPr/>
        </p:nvPicPr>
        <p:blipFill rotWithShape="1">
          <a:blip r:embed="rId4"/>
          <a:srcRect l="7025" t="4498" r="7113" b="3681"/>
          <a:stretch/>
        </p:blipFill>
        <p:spPr>
          <a:xfrm>
            <a:off x="8340163" y="88954"/>
            <a:ext cx="3752986" cy="3130495"/>
          </a:xfrm>
          <a:prstGeom prst="rect">
            <a:avLst/>
          </a:prstGeom>
        </p:spPr>
      </p:pic>
      <p:pic>
        <p:nvPicPr>
          <p:cNvPr id="3" name="Picture 2">
            <a:extLst>
              <a:ext uri="{FF2B5EF4-FFF2-40B4-BE49-F238E27FC236}">
                <a16:creationId xmlns:a16="http://schemas.microsoft.com/office/drawing/2014/main" id="{31106BE6-B349-CAA6-8DDC-F5307FCE0E50}"/>
              </a:ext>
            </a:extLst>
          </p:cNvPr>
          <p:cNvPicPr>
            <a:picLocks noChangeAspect="1"/>
          </p:cNvPicPr>
          <p:nvPr/>
        </p:nvPicPr>
        <p:blipFill>
          <a:blip r:embed="rId5"/>
          <a:stretch>
            <a:fillRect/>
          </a:stretch>
        </p:blipFill>
        <p:spPr>
          <a:xfrm>
            <a:off x="6149169" y="3225854"/>
            <a:ext cx="3833031" cy="3130496"/>
          </a:xfrm>
          <a:prstGeom prst="rect">
            <a:avLst/>
          </a:prstGeom>
        </p:spPr>
      </p:pic>
      <p:sp>
        <p:nvSpPr>
          <p:cNvPr id="11" name="TextBox 10">
            <a:extLst>
              <a:ext uri="{FF2B5EF4-FFF2-40B4-BE49-F238E27FC236}">
                <a16:creationId xmlns:a16="http://schemas.microsoft.com/office/drawing/2014/main" id="{346C3791-C4E4-4019-0424-1F22575674AA}"/>
              </a:ext>
            </a:extLst>
          </p:cNvPr>
          <p:cNvSpPr txBox="1"/>
          <p:nvPr/>
        </p:nvSpPr>
        <p:spPr>
          <a:xfrm>
            <a:off x="9941560" y="5996082"/>
            <a:ext cx="726440" cy="369332"/>
          </a:xfrm>
          <a:prstGeom prst="rect">
            <a:avLst/>
          </a:prstGeom>
          <a:noFill/>
        </p:spPr>
        <p:txBody>
          <a:bodyPr wrap="square">
            <a:spAutoFit/>
          </a:bodyPr>
          <a:lstStyle/>
          <a:p>
            <a:r>
              <a:rPr lang="en-US" sz="1800" b="1" dirty="0"/>
              <a:t>[8]</a:t>
            </a:r>
          </a:p>
        </p:txBody>
      </p:sp>
    </p:spTree>
    <p:extLst>
      <p:ext uri="{BB962C8B-B14F-4D97-AF65-F5344CB8AC3E}">
        <p14:creationId xmlns:p14="http://schemas.microsoft.com/office/powerpoint/2010/main" val="278663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B3760AA-084B-EED1-B056-0E359AAFC293}"/>
              </a:ext>
            </a:extLst>
          </p:cNvPr>
          <p:cNvSpPr>
            <a:spLocks noGrp="1"/>
          </p:cNvSpPr>
          <p:nvPr>
            <p:ph idx="1"/>
          </p:nvPr>
        </p:nvSpPr>
        <p:spPr>
          <a:xfrm>
            <a:off x="838200" y="1341436"/>
            <a:ext cx="10515600" cy="4351338"/>
          </a:xfrm>
        </p:spPr>
        <p:txBody>
          <a:bodyPr/>
          <a:lstStyle/>
          <a:p>
            <a:pPr marL="0" indent="0">
              <a:buNone/>
            </a:pPr>
            <a:r>
              <a:rPr lang="en-US" sz="2600" dirty="0">
                <a:solidFill>
                  <a:schemeClr val="bg2">
                    <a:lumMod val="50000"/>
                  </a:schemeClr>
                </a:solidFill>
              </a:rPr>
              <a:t>Motivation</a:t>
            </a:r>
          </a:p>
          <a:p>
            <a:pPr marL="0" indent="0">
              <a:buNone/>
            </a:pPr>
            <a:endParaRPr lang="en-US" sz="2400" dirty="0">
              <a:solidFill>
                <a:schemeClr val="bg2">
                  <a:lumMod val="50000"/>
                </a:schemeClr>
              </a:solidFill>
            </a:endParaRPr>
          </a:p>
          <a:p>
            <a:pPr marL="0" indent="0">
              <a:buNone/>
            </a:pPr>
            <a:r>
              <a:rPr lang="en-US" sz="2600" dirty="0">
                <a:solidFill>
                  <a:schemeClr val="bg2">
                    <a:lumMod val="50000"/>
                  </a:schemeClr>
                </a:solidFill>
              </a:rPr>
              <a:t>Hardware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Control Software</a:t>
            </a:r>
          </a:p>
          <a:p>
            <a:pPr marL="0" indent="0">
              <a:buNone/>
            </a:pPr>
            <a:endParaRPr lang="en-US" sz="2600" dirty="0">
              <a:solidFill>
                <a:schemeClr val="bg2">
                  <a:lumMod val="50000"/>
                </a:schemeClr>
              </a:solidFill>
            </a:endParaRPr>
          </a:p>
          <a:p>
            <a:pPr marL="0" indent="0">
              <a:buNone/>
            </a:pPr>
            <a:r>
              <a:rPr lang="en-US" dirty="0"/>
              <a:t>Looking Ahead</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Documentation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34</a:t>
            </a:fld>
            <a:endParaRPr lang="en-US"/>
          </a:p>
        </p:txBody>
      </p:sp>
    </p:spTree>
    <p:extLst>
      <p:ext uri="{BB962C8B-B14F-4D97-AF65-F5344CB8AC3E}">
        <p14:creationId xmlns:p14="http://schemas.microsoft.com/office/powerpoint/2010/main" val="3585584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lstStyle/>
          <a:p>
            <a:r>
              <a:rPr lang="en-US" dirty="0"/>
              <a:t>Potential expansion of scope</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dirty="0"/>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35</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228600" y="1343818"/>
            <a:ext cx="7035800" cy="5012532"/>
          </a:xfrm>
        </p:spPr>
        <p:txBody>
          <a:bodyPr>
            <a:normAutofit lnSpcReduction="10000"/>
          </a:bodyPr>
          <a:lstStyle/>
          <a:p>
            <a:pPr marL="0" indent="0">
              <a:buNone/>
            </a:pPr>
            <a:r>
              <a:rPr lang="en-US" dirty="0"/>
              <a:t>Up-to-date as of December 2024</a:t>
            </a:r>
          </a:p>
          <a:p>
            <a:r>
              <a:rPr lang="en-US" dirty="0"/>
              <a:t>Expand understanding and capability of test stand use with non-</a:t>
            </a:r>
            <a:r>
              <a:rPr lang="en-US" dirty="0" err="1"/>
              <a:t>PnueNet</a:t>
            </a:r>
            <a:r>
              <a:rPr lang="en-US" dirty="0"/>
              <a:t> actuator designs</a:t>
            </a:r>
          </a:p>
          <a:p>
            <a:r>
              <a:rPr lang="en-US" dirty="0"/>
              <a:t>Use the stand to learn what physical variables in a grasping scenario significantly impact actuator lifetime (</a:t>
            </a:r>
            <a:r>
              <a:rPr lang="en-US" dirty="0" err="1"/>
              <a:t>i.e</a:t>
            </a:r>
            <a:r>
              <a:rPr lang="en-US" dirty="0"/>
              <a:t> previously shown x</a:t>
            </a:r>
            <a:r>
              <a:rPr lang="en-US" baseline="-25000" dirty="0"/>
              <a:t>1</a:t>
            </a:r>
            <a:r>
              <a:rPr lang="en-US" dirty="0"/>
              <a:t> variable)</a:t>
            </a:r>
          </a:p>
          <a:p>
            <a:r>
              <a:rPr lang="en-US" dirty="0"/>
              <a:t>Test control software with solenoid valve of smaller flowrate</a:t>
            </a:r>
          </a:p>
          <a:p>
            <a:r>
              <a:rPr lang="en-US" dirty="0"/>
              <a:t>Integrate flowrate measurements into controller action</a:t>
            </a:r>
          </a:p>
        </p:txBody>
      </p:sp>
      <p:pic>
        <p:nvPicPr>
          <p:cNvPr id="7" name="Picture 6" descr="A close-up of a blue ball&#10;&#10;Description automatically generated">
            <a:extLst>
              <a:ext uri="{FF2B5EF4-FFF2-40B4-BE49-F238E27FC236}">
                <a16:creationId xmlns:a16="http://schemas.microsoft.com/office/drawing/2014/main" id="{DB9F9844-086A-2729-EEA5-E8DFD58A675B}"/>
              </a:ext>
            </a:extLst>
          </p:cNvPr>
          <p:cNvPicPr>
            <a:picLocks noChangeAspect="1"/>
          </p:cNvPicPr>
          <p:nvPr/>
        </p:nvPicPr>
        <p:blipFill>
          <a:blip r:embed="rId3"/>
          <a:stretch>
            <a:fillRect/>
          </a:stretch>
        </p:blipFill>
        <p:spPr>
          <a:xfrm>
            <a:off x="8153400" y="3592513"/>
            <a:ext cx="3664980" cy="2442739"/>
          </a:xfrm>
          <a:prstGeom prst="rect">
            <a:avLst/>
          </a:prstGeom>
        </p:spPr>
      </p:pic>
      <p:pic>
        <p:nvPicPr>
          <p:cNvPr id="10" name="Picture 9" descr="Close-up of a blue plastic container&#10;&#10;Description automatically generated">
            <a:extLst>
              <a:ext uri="{FF2B5EF4-FFF2-40B4-BE49-F238E27FC236}">
                <a16:creationId xmlns:a16="http://schemas.microsoft.com/office/drawing/2014/main" id="{54C28C5B-F910-9FC4-4259-7420F791ECAE}"/>
              </a:ext>
            </a:extLst>
          </p:cNvPr>
          <p:cNvPicPr>
            <a:picLocks noChangeAspect="1"/>
          </p:cNvPicPr>
          <p:nvPr/>
        </p:nvPicPr>
        <p:blipFill>
          <a:blip r:embed="rId4"/>
          <a:stretch>
            <a:fillRect/>
          </a:stretch>
        </p:blipFill>
        <p:spPr>
          <a:xfrm>
            <a:off x="8153400" y="1130777"/>
            <a:ext cx="3664980" cy="2442739"/>
          </a:xfrm>
          <a:prstGeom prst="rect">
            <a:avLst/>
          </a:prstGeom>
        </p:spPr>
      </p:pic>
      <p:pic>
        <p:nvPicPr>
          <p:cNvPr id="3" name="Picture 2" descr="A computer screen shot of a computer program&#10;&#10;Description automatically generated">
            <a:extLst>
              <a:ext uri="{FF2B5EF4-FFF2-40B4-BE49-F238E27FC236}">
                <a16:creationId xmlns:a16="http://schemas.microsoft.com/office/drawing/2014/main" id="{7CA650B4-AB06-EB0D-170D-9E10D9CB5732}"/>
              </a:ext>
            </a:extLst>
          </p:cNvPr>
          <p:cNvPicPr>
            <a:picLocks noChangeAspect="1"/>
          </p:cNvPicPr>
          <p:nvPr/>
        </p:nvPicPr>
        <p:blipFill rotWithShape="1">
          <a:blip r:embed="rId5"/>
          <a:srcRect l="33256" b="3451"/>
          <a:stretch/>
        </p:blipFill>
        <p:spPr>
          <a:xfrm>
            <a:off x="7264400" y="905669"/>
            <a:ext cx="4613214" cy="5450681"/>
          </a:xfrm>
          <a:prstGeom prst="rect">
            <a:avLst/>
          </a:prstGeom>
        </p:spPr>
      </p:pic>
    </p:spTree>
    <p:extLst>
      <p:ext uri="{BB962C8B-B14F-4D97-AF65-F5344CB8AC3E}">
        <p14:creationId xmlns:p14="http://schemas.microsoft.com/office/powerpoint/2010/main" val="69764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B3760AA-084B-EED1-B056-0E359AAFC293}"/>
              </a:ext>
            </a:extLst>
          </p:cNvPr>
          <p:cNvSpPr>
            <a:spLocks noGrp="1"/>
          </p:cNvSpPr>
          <p:nvPr>
            <p:ph idx="1"/>
          </p:nvPr>
        </p:nvSpPr>
        <p:spPr>
          <a:xfrm>
            <a:off x="838200" y="1366836"/>
            <a:ext cx="10515600" cy="4351338"/>
          </a:xfrm>
        </p:spPr>
        <p:txBody>
          <a:bodyPr/>
          <a:lstStyle/>
          <a:p>
            <a:pPr marL="0" indent="0">
              <a:buNone/>
            </a:pPr>
            <a:r>
              <a:rPr lang="en-US" sz="2600" dirty="0">
                <a:solidFill>
                  <a:schemeClr val="bg2">
                    <a:lumMod val="50000"/>
                  </a:schemeClr>
                </a:solidFill>
              </a:rPr>
              <a:t>Motivation</a:t>
            </a:r>
          </a:p>
          <a:p>
            <a:pPr marL="0" indent="0">
              <a:buNone/>
            </a:pPr>
            <a:endParaRPr lang="en-US" sz="2400" dirty="0">
              <a:solidFill>
                <a:schemeClr val="bg2">
                  <a:lumMod val="50000"/>
                </a:schemeClr>
              </a:solidFill>
            </a:endParaRPr>
          </a:p>
          <a:p>
            <a:pPr marL="0" indent="0">
              <a:buNone/>
            </a:pPr>
            <a:r>
              <a:rPr lang="en-US" sz="2600" dirty="0">
                <a:solidFill>
                  <a:schemeClr val="bg2">
                    <a:lumMod val="50000"/>
                  </a:schemeClr>
                </a:solidFill>
              </a:rPr>
              <a:t>Hardware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Control Software</a:t>
            </a:r>
          </a:p>
          <a:p>
            <a:pPr marL="0" indent="0">
              <a:buNone/>
            </a:pPr>
            <a:endParaRPr lang="en-US" sz="2600" dirty="0">
              <a:solidFill>
                <a:schemeClr val="bg2">
                  <a:lumMod val="50000"/>
                </a:schemeClr>
              </a:solidFill>
            </a:endParaRPr>
          </a:p>
          <a:p>
            <a:pPr marL="0" indent="0">
              <a:buNone/>
            </a:pPr>
            <a:r>
              <a:rPr lang="en-US" sz="2600" dirty="0">
                <a:solidFill>
                  <a:schemeClr val="bg2">
                    <a:lumMod val="50000"/>
                  </a:schemeClr>
                </a:solidFill>
              </a:rPr>
              <a:t>Looking Ahead</a:t>
            </a:r>
          </a:p>
          <a:p>
            <a:pPr marL="0" indent="0">
              <a:buNone/>
            </a:pPr>
            <a:endParaRPr lang="en-US" sz="2600" dirty="0">
              <a:solidFill>
                <a:schemeClr val="bg2">
                  <a:lumMod val="50000"/>
                </a:schemeClr>
              </a:solidFill>
            </a:endParaRPr>
          </a:p>
          <a:p>
            <a:pPr marL="0" indent="0">
              <a:buNone/>
            </a:pPr>
            <a:r>
              <a:rPr lang="en-US" dirty="0"/>
              <a:t>Documentation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36</a:t>
            </a:fld>
            <a:endParaRPr lang="en-US"/>
          </a:p>
        </p:txBody>
      </p:sp>
    </p:spTree>
    <p:extLst>
      <p:ext uri="{BB962C8B-B14F-4D97-AF65-F5344CB8AC3E}">
        <p14:creationId xmlns:p14="http://schemas.microsoft.com/office/powerpoint/2010/main" val="2450100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F07D-B0EA-29CA-91E5-7D714A22B045}"/>
              </a:ext>
            </a:extLst>
          </p:cNvPr>
          <p:cNvSpPr>
            <a:spLocks noGrp="1"/>
          </p:cNvSpPr>
          <p:nvPr>
            <p:ph type="title"/>
          </p:nvPr>
        </p:nvSpPr>
        <p:spPr/>
        <p:txBody>
          <a:bodyPr/>
          <a:lstStyle/>
          <a:p>
            <a:r>
              <a:rPr lang="en-US" dirty="0"/>
              <a:t>Documentation</a:t>
            </a:r>
          </a:p>
        </p:txBody>
      </p:sp>
      <p:sp>
        <p:nvSpPr>
          <p:cNvPr id="3" name="Content Placeholder 2">
            <a:extLst>
              <a:ext uri="{FF2B5EF4-FFF2-40B4-BE49-F238E27FC236}">
                <a16:creationId xmlns:a16="http://schemas.microsoft.com/office/drawing/2014/main" id="{CDCC584B-8D50-F8EA-51D8-C5DCA978E268}"/>
              </a:ext>
            </a:extLst>
          </p:cNvPr>
          <p:cNvSpPr>
            <a:spLocks noGrp="1"/>
          </p:cNvSpPr>
          <p:nvPr>
            <p:ph idx="1"/>
          </p:nvPr>
        </p:nvSpPr>
        <p:spPr>
          <a:xfrm>
            <a:off x="228600" y="1343817"/>
            <a:ext cx="10515600" cy="5012533"/>
          </a:xfrm>
        </p:spPr>
        <p:txBody>
          <a:bodyPr>
            <a:normAutofit lnSpcReduction="10000"/>
          </a:bodyPr>
          <a:lstStyle/>
          <a:p>
            <a:pPr marL="0" indent="0">
              <a:buNone/>
            </a:pPr>
            <a:r>
              <a:rPr lang="en-US" dirty="0"/>
              <a:t>This PowerPoint covers a higher-level overview of the motivation and design of the controller. The 3 Word documents associated with this test stand serve as deeper technical guides to specific functionalities of the controller, as well instructions on how to operate it. I recommend reading the documentation in the following order:</a:t>
            </a:r>
          </a:p>
          <a:p>
            <a:pPr marL="514350" indent="-514350">
              <a:buFont typeface="+mj-lt"/>
              <a:buAutoNum type="arabicPeriod"/>
            </a:pPr>
            <a:r>
              <a:rPr lang="en-US" dirty="0"/>
              <a:t>Controller Settings Overview</a:t>
            </a:r>
          </a:p>
          <a:p>
            <a:pPr marL="514350" indent="-514350">
              <a:buFont typeface="+mj-lt"/>
              <a:buAutoNum type="arabicPeriod"/>
            </a:pPr>
            <a:r>
              <a:rPr lang="en-US" dirty="0"/>
              <a:t>Install, Tune, &amp; Run the Controller</a:t>
            </a:r>
          </a:p>
          <a:p>
            <a:pPr marL="514350" indent="-514350">
              <a:buFont typeface="+mj-lt"/>
              <a:buAutoNum type="arabicPeriod"/>
            </a:pPr>
            <a:r>
              <a:rPr lang="en-US" dirty="0"/>
              <a:t>How to Write a Trajectory Function</a:t>
            </a:r>
          </a:p>
          <a:p>
            <a:pPr marL="0" indent="0">
              <a:buNone/>
            </a:pPr>
            <a:r>
              <a:rPr lang="en-US" dirty="0"/>
              <a:t>The code also features heavy documentation with comments explaining function and variable purposes, as well as step-by-step logic explanations for the main controller trajectory loop</a:t>
            </a:r>
          </a:p>
        </p:txBody>
      </p:sp>
      <p:sp>
        <p:nvSpPr>
          <p:cNvPr id="4" name="Date Placeholder 3">
            <a:extLst>
              <a:ext uri="{FF2B5EF4-FFF2-40B4-BE49-F238E27FC236}">
                <a16:creationId xmlns:a16="http://schemas.microsoft.com/office/drawing/2014/main" id="{07126B32-F4EE-939D-7FAE-7BE5F1D569F7}"/>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20A2CBD2-A38C-D73E-F77A-36CA2004ACF4}"/>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F8FD77B0-680F-775A-36B4-F2CA0338F4E1}"/>
              </a:ext>
            </a:extLst>
          </p:cNvPr>
          <p:cNvSpPr>
            <a:spLocks noGrp="1"/>
          </p:cNvSpPr>
          <p:nvPr>
            <p:ph type="sldNum" sz="quarter" idx="12"/>
          </p:nvPr>
        </p:nvSpPr>
        <p:spPr/>
        <p:txBody>
          <a:bodyPr/>
          <a:lstStyle/>
          <a:p>
            <a:fld id="{12477E28-FD26-704F-91BD-A4613A0F7BA3}" type="slidenum">
              <a:rPr lang="en-US" smtClean="0"/>
              <a:t>37</a:t>
            </a:fld>
            <a:endParaRPr lang="en-US"/>
          </a:p>
        </p:txBody>
      </p:sp>
    </p:spTree>
    <p:extLst>
      <p:ext uri="{BB962C8B-B14F-4D97-AF65-F5344CB8AC3E}">
        <p14:creationId xmlns:p14="http://schemas.microsoft.com/office/powerpoint/2010/main" val="1246886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730E-3F4A-2BEF-26C2-5737EB87D23E}"/>
              </a:ext>
            </a:extLst>
          </p:cNvPr>
          <p:cNvSpPr>
            <a:spLocks noGrp="1"/>
          </p:cNvSpPr>
          <p:nvPr>
            <p:ph type="title"/>
          </p:nvPr>
        </p:nvSpPr>
        <p:spPr/>
        <p:txBody>
          <a:bodyPr/>
          <a:lstStyle/>
          <a:p>
            <a:r>
              <a:rPr lang="en-US" dirty="0"/>
              <a:t>References</a:t>
            </a:r>
          </a:p>
        </p:txBody>
      </p:sp>
      <p:sp>
        <p:nvSpPr>
          <p:cNvPr id="4" name="Date Placeholder 3">
            <a:extLst>
              <a:ext uri="{FF2B5EF4-FFF2-40B4-BE49-F238E27FC236}">
                <a16:creationId xmlns:a16="http://schemas.microsoft.com/office/drawing/2014/main" id="{C11BBD38-1489-36D3-F395-AA3901384C15}"/>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D01EEB82-D031-5FCA-6FED-12CE54CE1980}"/>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2238E757-10D4-608C-E822-BE60E97F04BC}"/>
              </a:ext>
            </a:extLst>
          </p:cNvPr>
          <p:cNvSpPr>
            <a:spLocks noGrp="1"/>
          </p:cNvSpPr>
          <p:nvPr>
            <p:ph type="sldNum" sz="quarter" idx="12"/>
          </p:nvPr>
        </p:nvSpPr>
        <p:spPr/>
        <p:txBody>
          <a:bodyPr/>
          <a:lstStyle/>
          <a:p>
            <a:fld id="{12477E28-FD26-704F-91BD-A4613A0F7BA3}" type="slidenum">
              <a:rPr lang="en-US" smtClean="0"/>
              <a:t>38</a:t>
            </a:fld>
            <a:endParaRPr lang="en-US"/>
          </a:p>
        </p:txBody>
      </p:sp>
      <p:sp>
        <p:nvSpPr>
          <p:cNvPr id="8" name="Content Placeholder 7">
            <a:extLst>
              <a:ext uri="{FF2B5EF4-FFF2-40B4-BE49-F238E27FC236}">
                <a16:creationId xmlns:a16="http://schemas.microsoft.com/office/drawing/2014/main" id="{64A58D5B-EB86-8E10-AFF1-878DC2C4DCDA}"/>
              </a:ext>
            </a:extLst>
          </p:cNvPr>
          <p:cNvSpPr>
            <a:spLocks noGrp="1"/>
          </p:cNvSpPr>
          <p:nvPr>
            <p:ph idx="1"/>
          </p:nvPr>
        </p:nvSpPr>
        <p:spPr>
          <a:xfrm>
            <a:off x="228600" y="1343818"/>
            <a:ext cx="11638280" cy="5012532"/>
          </a:xfrm>
        </p:spPr>
        <p:txBody>
          <a:bodyPr>
            <a:normAutofit fontScale="92500" lnSpcReduction="20000"/>
          </a:bodyPr>
          <a:lstStyle/>
          <a:p>
            <a:pPr marL="0" indent="0">
              <a:buNone/>
            </a:pPr>
            <a:r>
              <a:rPr lang="en-US" b="1" dirty="0"/>
              <a:t>[1]</a:t>
            </a:r>
            <a:r>
              <a:rPr lang="en-US" dirty="0"/>
              <a:t> </a:t>
            </a:r>
            <a:r>
              <a:rPr lang="en-US" sz="2800" dirty="0"/>
              <a:t>Doris et al. – 2024 – </a:t>
            </a:r>
            <a:r>
              <a:rPr lang="en-US" sz="2800" i="1" dirty="0"/>
              <a:t>Automated Computational Design of Soft Robots for Functionality and Durability </a:t>
            </a:r>
            <a:r>
              <a:rPr lang="en-US" sz="2800" dirty="0"/>
              <a:t>– </a:t>
            </a:r>
            <a:r>
              <a:rPr lang="en-US" sz="2800" b="1" dirty="0"/>
              <a:t>Under Review</a:t>
            </a:r>
            <a:r>
              <a:rPr lang="en-US" sz="2800" b="1" i="1" dirty="0"/>
              <a:t> </a:t>
            </a:r>
          </a:p>
          <a:p>
            <a:pPr marL="0" indent="0">
              <a:buNone/>
            </a:pPr>
            <a:r>
              <a:rPr lang="en-US" b="1" dirty="0"/>
              <a:t>[2]</a:t>
            </a:r>
            <a:r>
              <a:rPr lang="en-US" dirty="0"/>
              <a:t> </a:t>
            </a:r>
            <a:r>
              <a:rPr lang="en-US" sz="2800" dirty="0" err="1"/>
              <a:t>Puhlmann</a:t>
            </a:r>
            <a:r>
              <a:rPr lang="en-US" sz="2800" dirty="0"/>
              <a:t> et al. – 2022 –</a:t>
            </a:r>
            <a:r>
              <a:rPr lang="en-US" dirty="0"/>
              <a:t> </a:t>
            </a:r>
            <a:r>
              <a:rPr lang="en-US" sz="2800" i="1" dirty="0"/>
              <a:t>RBO Hand 3: A Platform for Soft Dexterous Manipulation</a:t>
            </a:r>
          </a:p>
          <a:p>
            <a:pPr marL="0" indent="0">
              <a:buNone/>
            </a:pPr>
            <a:r>
              <a:rPr lang="en-US" b="1" dirty="0"/>
              <a:t>[3]</a:t>
            </a:r>
            <a:r>
              <a:rPr lang="en-US" dirty="0"/>
              <a:t> </a:t>
            </a:r>
            <a:r>
              <a:rPr lang="en-US" sz="2800" dirty="0" err="1"/>
              <a:t>Preechayasomboon</a:t>
            </a:r>
            <a:r>
              <a:rPr lang="en-US" sz="2800" dirty="0"/>
              <a:t> and </a:t>
            </a:r>
            <a:r>
              <a:rPr lang="en-US" sz="2800" dirty="0" err="1"/>
              <a:t>Rombokas</a:t>
            </a:r>
            <a:r>
              <a:rPr lang="en-US" dirty="0"/>
              <a:t> – </a:t>
            </a:r>
            <a:r>
              <a:rPr lang="en-US" sz="2800" dirty="0"/>
              <a:t>2020 – </a:t>
            </a:r>
            <a:r>
              <a:rPr lang="en-US" sz="2800" i="1" dirty="0" err="1"/>
              <a:t>Negshell</a:t>
            </a:r>
            <a:r>
              <a:rPr lang="en-US" sz="2800" i="1" dirty="0"/>
              <a:t> casting: 3D-printed structured and sacrificial cores for soft robot fabrication</a:t>
            </a:r>
          </a:p>
          <a:p>
            <a:pPr marL="0" indent="0">
              <a:buNone/>
            </a:pPr>
            <a:r>
              <a:rPr lang="en-US" b="1" dirty="0"/>
              <a:t>[4]</a:t>
            </a:r>
            <a:r>
              <a:rPr lang="en-US" dirty="0"/>
              <a:t> Hawkes et al. – 2021 – </a:t>
            </a:r>
            <a:r>
              <a:rPr lang="en-US" i="1" dirty="0"/>
              <a:t>Hard questions for soft robotics</a:t>
            </a:r>
          </a:p>
          <a:p>
            <a:pPr marL="0" indent="0">
              <a:buNone/>
            </a:pPr>
            <a:r>
              <a:rPr lang="en-US" b="1" dirty="0"/>
              <a:t>[5]</a:t>
            </a:r>
            <a:r>
              <a:rPr lang="en-US" dirty="0"/>
              <a:t> Case and Marvel – 2024 – </a:t>
            </a:r>
            <a:r>
              <a:rPr lang="en-US" i="1" dirty="0"/>
              <a:t>FY24 Soft Robotics Report </a:t>
            </a:r>
          </a:p>
          <a:p>
            <a:pPr marL="0" indent="0">
              <a:buNone/>
            </a:pPr>
            <a:r>
              <a:rPr lang="en-US" b="1" dirty="0"/>
              <a:t>[6]</a:t>
            </a:r>
            <a:r>
              <a:rPr lang="en-US" dirty="0"/>
              <a:t> Baines et al. – 2024 – </a:t>
            </a:r>
            <a:r>
              <a:rPr lang="en-US" i="1" dirty="0"/>
              <a:t>The need for reproducible research in soft robotics </a:t>
            </a:r>
          </a:p>
          <a:p>
            <a:pPr marL="0" indent="0">
              <a:buNone/>
            </a:pPr>
            <a:r>
              <a:rPr lang="en-US" b="1" dirty="0"/>
              <a:t>[7] </a:t>
            </a:r>
            <a:r>
              <a:rPr lang="en-US" dirty="0"/>
              <a:t>Gao et al. – 2023 – </a:t>
            </a:r>
            <a:r>
              <a:rPr lang="en-US" i="1" dirty="0"/>
              <a:t>Research Status and Prospects of Control Strategies for High Speed On/Off Valves </a:t>
            </a:r>
          </a:p>
          <a:p>
            <a:pPr marL="0" indent="0">
              <a:buNone/>
            </a:pPr>
            <a:r>
              <a:rPr lang="en-US" b="1" dirty="0"/>
              <a:t>[8]</a:t>
            </a:r>
            <a:r>
              <a:rPr lang="en-US" i="1" dirty="0"/>
              <a:t> </a:t>
            </a:r>
            <a:r>
              <a:rPr lang="en-US" dirty="0" err="1"/>
              <a:t>Clippared</a:t>
            </a:r>
            <a:r>
              <a:rPr lang="en-US" dirty="0"/>
              <a:t> Electronic Valve Datasheet: </a:t>
            </a:r>
            <a:r>
              <a:rPr lang="en-US" dirty="0">
                <a:hlinkClick r:id="rId3"/>
              </a:rPr>
              <a:t>https://www.clippard.com/downloads/PDF_Documents/Product%20Data%20Sheets/Clippard%20EV%20Series%20Electronic%20Valves.pdf</a:t>
            </a:r>
            <a:endParaRPr lang="en-US" dirty="0"/>
          </a:p>
        </p:txBody>
      </p:sp>
    </p:spTree>
    <p:extLst>
      <p:ext uri="{BB962C8B-B14F-4D97-AF65-F5344CB8AC3E}">
        <p14:creationId xmlns:p14="http://schemas.microsoft.com/office/powerpoint/2010/main" val="3321596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p:txBody>
          <a:bodyPr>
            <a:normAutofit/>
          </a:bodyPr>
          <a:lstStyle/>
          <a:p>
            <a:r>
              <a:rPr lang="en-US" dirty="0"/>
              <a:t>Lack of unified testing standards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4</a:t>
            </a:fld>
            <a:endParaRPr lang="en-US" dirty="0"/>
          </a:p>
        </p:txBody>
      </p:sp>
      <p:sp>
        <p:nvSpPr>
          <p:cNvPr id="11" name="TextBox 10">
            <a:extLst>
              <a:ext uri="{FF2B5EF4-FFF2-40B4-BE49-F238E27FC236}">
                <a16:creationId xmlns:a16="http://schemas.microsoft.com/office/drawing/2014/main" id="{0482A052-376A-4802-9B49-0B88C3A07888}"/>
              </a:ext>
            </a:extLst>
          </p:cNvPr>
          <p:cNvSpPr txBox="1"/>
          <p:nvPr/>
        </p:nvSpPr>
        <p:spPr>
          <a:xfrm>
            <a:off x="189941" y="1627559"/>
            <a:ext cx="774141" cy="523220"/>
          </a:xfrm>
          <a:prstGeom prst="rect">
            <a:avLst/>
          </a:prstGeom>
          <a:noFill/>
        </p:spPr>
        <p:txBody>
          <a:bodyPr wrap="square" rtlCol="0">
            <a:spAutoFit/>
          </a:bodyPr>
          <a:lstStyle/>
          <a:p>
            <a:r>
              <a:rPr lang="en-US" sz="2800" b="1" dirty="0"/>
              <a:t>[5]</a:t>
            </a:r>
          </a:p>
        </p:txBody>
      </p:sp>
      <p:sp>
        <p:nvSpPr>
          <p:cNvPr id="12" name="TextBox 11">
            <a:extLst>
              <a:ext uri="{FF2B5EF4-FFF2-40B4-BE49-F238E27FC236}">
                <a16:creationId xmlns:a16="http://schemas.microsoft.com/office/drawing/2014/main" id="{36F042C9-10E3-854D-D3BB-FCC7532D692C}"/>
              </a:ext>
            </a:extLst>
          </p:cNvPr>
          <p:cNvSpPr txBox="1"/>
          <p:nvPr/>
        </p:nvSpPr>
        <p:spPr>
          <a:xfrm>
            <a:off x="189940" y="3755192"/>
            <a:ext cx="774141" cy="523220"/>
          </a:xfrm>
          <a:prstGeom prst="rect">
            <a:avLst/>
          </a:prstGeom>
          <a:noFill/>
        </p:spPr>
        <p:txBody>
          <a:bodyPr wrap="square" rtlCol="0">
            <a:spAutoFit/>
          </a:bodyPr>
          <a:lstStyle/>
          <a:p>
            <a:r>
              <a:rPr lang="en-US" sz="2800" b="1" dirty="0"/>
              <a:t>[6]</a:t>
            </a:r>
          </a:p>
        </p:txBody>
      </p:sp>
      <p:sp>
        <p:nvSpPr>
          <p:cNvPr id="3" name="Content Placeholder 7">
            <a:extLst>
              <a:ext uri="{FF2B5EF4-FFF2-40B4-BE49-F238E27FC236}">
                <a16:creationId xmlns:a16="http://schemas.microsoft.com/office/drawing/2014/main" id="{BDE28376-4561-9A9C-172A-97AD783CC7B4}"/>
              </a:ext>
            </a:extLst>
          </p:cNvPr>
          <p:cNvSpPr txBox="1">
            <a:spLocks/>
          </p:cNvSpPr>
          <p:nvPr/>
        </p:nvSpPr>
        <p:spPr>
          <a:xfrm>
            <a:off x="710081" y="1690688"/>
            <a:ext cx="10515600" cy="1698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One key issue seen in the literature is incomplete reporting of test methods and testing equipment. This makes it </a:t>
            </a:r>
            <a:r>
              <a:rPr lang="en-US" b="1" dirty="0"/>
              <a:t>difficult to fully understand and trust </a:t>
            </a:r>
            <a:r>
              <a:rPr lang="en-US" dirty="0"/>
              <a:t>the reported results, to </a:t>
            </a:r>
            <a:r>
              <a:rPr lang="en-US" b="1" dirty="0"/>
              <a:t>replicate</a:t>
            </a:r>
            <a:r>
              <a:rPr lang="en-US" dirty="0"/>
              <a:t> the tests, or to </a:t>
            </a:r>
            <a:r>
              <a:rPr lang="en-US" b="1" dirty="0"/>
              <a:t>extend or advance the research</a:t>
            </a:r>
          </a:p>
        </p:txBody>
      </p:sp>
      <p:sp>
        <p:nvSpPr>
          <p:cNvPr id="7" name="Content Placeholder 7">
            <a:extLst>
              <a:ext uri="{FF2B5EF4-FFF2-40B4-BE49-F238E27FC236}">
                <a16:creationId xmlns:a16="http://schemas.microsoft.com/office/drawing/2014/main" id="{B1B51D1C-63EA-1022-9875-F5DB5003EB68}"/>
              </a:ext>
            </a:extLst>
          </p:cNvPr>
          <p:cNvSpPr txBox="1">
            <a:spLocks/>
          </p:cNvSpPr>
          <p:nvPr/>
        </p:nvSpPr>
        <p:spPr>
          <a:xfrm>
            <a:off x="710081" y="3806936"/>
            <a:ext cx="10515600" cy="1698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Soft robotics lacks standard</a:t>
            </a:r>
            <a:r>
              <a:rPr lang="en-US" dirty="0"/>
              <a:t> benchmarks, metrics, data sets, measurements and characterization workflows, and manufacturing recipes</a:t>
            </a:r>
          </a:p>
        </p:txBody>
      </p:sp>
      <p:sp>
        <p:nvSpPr>
          <p:cNvPr id="8" name="Content Placeholder 6">
            <a:extLst>
              <a:ext uri="{FF2B5EF4-FFF2-40B4-BE49-F238E27FC236}">
                <a16:creationId xmlns:a16="http://schemas.microsoft.com/office/drawing/2014/main" id="{E093F0B4-186D-81A8-89E0-6C1E059BB118}"/>
              </a:ext>
            </a:extLst>
          </p:cNvPr>
          <p:cNvSpPr txBox="1">
            <a:spLocks/>
          </p:cNvSpPr>
          <p:nvPr/>
        </p:nvSpPr>
        <p:spPr>
          <a:xfrm>
            <a:off x="738727" y="6076115"/>
            <a:ext cx="10714545" cy="713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a:solidFill>
                  <a:schemeClr val="bg2">
                    <a:lumMod val="50000"/>
                  </a:schemeClr>
                </a:solidFill>
              </a:rPr>
              <a:t>*References listed on last slide*</a:t>
            </a:r>
            <a:endParaRPr lang="en-US" sz="1800" dirty="0">
              <a:solidFill>
                <a:schemeClr val="bg2">
                  <a:lumMod val="50000"/>
                </a:schemeClr>
              </a:solidFill>
            </a:endParaRPr>
          </a:p>
        </p:txBody>
      </p:sp>
    </p:spTree>
    <p:extLst>
      <p:ext uri="{BB962C8B-B14F-4D97-AF65-F5344CB8AC3E}">
        <p14:creationId xmlns:p14="http://schemas.microsoft.com/office/powerpoint/2010/main" val="2456527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8D9-717F-95F2-B805-554C01F96936}"/>
              </a:ext>
            </a:extLst>
          </p:cNvPr>
          <p:cNvSpPr>
            <a:spLocks noGrp="1"/>
          </p:cNvSpPr>
          <p:nvPr>
            <p:ph type="title"/>
          </p:nvPr>
        </p:nvSpPr>
        <p:spPr>
          <a:xfrm>
            <a:off x="304800" y="2282824"/>
            <a:ext cx="6635901" cy="4073526"/>
          </a:xfrm>
        </p:spPr>
        <p:txBody>
          <a:bodyPr anchor="t"/>
          <a:lstStyle/>
          <a:p>
            <a:r>
              <a:rPr lang="en-US" dirty="0"/>
              <a:t>This work: hardware and software for testing pneumatic actuators</a:t>
            </a:r>
          </a:p>
        </p:txBody>
      </p:sp>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5</a:t>
            </a:fld>
            <a:endParaRPr lang="en-US"/>
          </a:p>
        </p:txBody>
      </p:sp>
      <p:pic>
        <p:nvPicPr>
          <p:cNvPr id="7" name="Picture 6" descr="A white box with a blue handle&#10;&#10;Description automatically generated">
            <a:extLst>
              <a:ext uri="{FF2B5EF4-FFF2-40B4-BE49-F238E27FC236}">
                <a16:creationId xmlns:a16="http://schemas.microsoft.com/office/drawing/2014/main" id="{738EE187-8D61-BD27-3A04-FDC05D07EEB6}"/>
              </a:ext>
            </a:extLst>
          </p:cNvPr>
          <p:cNvPicPr>
            <a:picLocks noChangeAspect="1"/>
          </p:cNvPicPr>
          <p:nvPr/>
        </p:nvPicPr>
        <p:blipFill>
          <a:blip r:embed="rId3"/>
          <a:stretch>
            <a:fillRect/>
          </a:stretch>
        </p:blipFill>
        <p:spPr>
          <a:xfrm>
            <a:off x="6609172" y="638577"/>
            <a:ext cx="4744628" cy="5580846"/>
          </a:xfrm>
          <a:prstGeom prst="rect">
            <a:avLst/>
          </a:prstGeom>
        </p:spPr>
      </p:pic>
    </p:spTree>
    <p:extLst>
      <p:ext uri="{BB962C8B-B14F-4D97-AF65-F5344CB8AC3E}">
        <p14:creationId xmlns:p14="http://schemas.microsoft.com/office/powerpoint/2010/main" val="3991704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6</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507999" y="0"/>
            <a:ext cx="11176001" cy="6356349"/>
          </a:xfrm>
        </p:spPr>
        <p:txBody>
          <a:bodyPr anchor="ctr" anchorCtr="0">
            <a:normAutofit/>
          </a:bodyPr>
          <a:lstStyle/>
          <a:p>
            <a:pPr marL="0" indent="0">
              <a:spcBef>
                <a:spcPts val="0"/>
              </a:spcBef>
              <a:buNone/>
            </a:pPr>
            <a:r>
              <a:rPr lang="en-US" sz="4000" dirty="0"/>
              <a:t>Goal: an </a:t>
            </a:r>
            <a:r>
              <a:rPr lang="en-US" sz="4000" b="1" dirty="0">
                <a:solidFill>
                  <a:srgbClr val="000000"/>
                </a:solidFill>
              </a:rPr>
              <a:t>open-source</a:t>
            </a:r>
            <a:r>
              <a:rPr lang="en-US" sz="4000" dirty="0"/>
              <a:t>, </a:t>
            </a:r>
            <a:r>
              <a:rPr lang="en-US" sz="4000" b="1" dirty="0"/>
              <a:t>easy-to-use</a:t>
            </a:r>
            <a:r>
              <a:rPr lang="en-US" sz="4000" dirty="0"/>
              <a:t> test stand</a:t>
            </a:r>
          </a:p>
          <a:p>
            <a:pPr marL="0" indent="0">
              <a:spcBef>
                <a:spcPts val="0"/>
              </a:spcBef>
              <a:buNone/>
            </a:pPr>
            <a:r>
              <a:rPr lang="en-US" sz="4000" dirty="0"/>
              <a:t>with </a:t>
            </a:r>
            <a:r>
              <a:rPr lang="en-US" sz="4000" b="1" dirty="0"/>
              <a:t>repeatable </a:t>
            </a:r>
            <a:r>
              <a:rPr lang="en-US" sz="4000" dirty="0"/>
              <a:t>data collection </a:t>
            </a:r>
          </a:p>
          <a:p>
            <a:pPr marL="0" indent="0">
              <a:spcBef>
                <a:spcPts val="0"/>
              </a:spcBef>
              <a:buNone/>
            </a:pPr>
            <a:r>
              <a:rPr lang="en-US" sz="4000" dirty="0"/>
              <a:t>for </a:t>
            </a:r>
            <a:r>
              <a:rPr lang="en-US" sz="4000" b="1" dirty="0"/>
              <a:t>demonstrating</a:t>
            </a:r>
            <a:r>
              <a:rPr lang="en-US" sz="4000" dirty="0"/>
              <a:t> actuator designs decisions</a:t>
            </a:r>
          </a:p>
        </p:txBody>
      </p:sp>
    </p:spTree>
    <p:extLst>
      <p:ext uri="{BB962C8B-B14F-4D97-AF65-F5344CB8AC3E}">
        <p14:creationId xmlns:p14="http://schemas.microsoft.com/office/powerpoint/2010/main" val="15296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7</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507999" y="1"/>
            <a:ext cx="11176001" cy="6356349"/>
          </a:xfrm>
        </p:spPr>
        <p:txBody>
          <a:bodyPr anchor="ctr" anchorCtr="0">
            <a:normAutofit/>
          </a:bodyPr>
          <a:lstStyle/>
          <a:p>
            <a:pPr marL="0" indent="0">
              <a:spcBef>
                <a:spcPts val="0"/>
              </a:spcBef>
              <a:buNone/>
            </a:pPr>
            <a:r>
              <a:rPr lang="en-US" sz="4000" dirty="0"/>
              <a:t>Goal: an </a:t>
            </a:r>
            <a:r>
              <a:rPr lang="en-US" sz="4000" b="1" dirty="0">
                <a:solidFill>
                  <a:srgbClr val="C00000"/>
                </a:solidFill>
              </a:rPr>
              <a:t>open-source</a:t>
            </a:r>
            <a:r>
              <a:rPr lang="en-US" sz="4000" dirty="0"/>
              <a:t>, </a:t>
            </a:r>
            <a:r>
              <a:rPr lang="en-US" sz="4000" b="1" dirty="0"/>
              <a:t>easy-to-use</a:t>
            </a:r>
            <a:r>
              <a:rPr lang="en-US" sz="4000" dirty="0"/>
              <a:t> test stand</a:t>
            </a:r>
          </a:p>
          <a:p>
            <a:pPr marL="0" indent="0">
              <a:spcBef>
                <a:spcPts val="0"/>
              </a:spcBef>
              <a:buNone/>
            </a:pPr>
            <a:r>
              <a:rPr lang="en-US" sz="4000" dirty="0"/>
              <a:t>with </a:t>
            </a:r>
            <a:r>
              <a:rPr lang="en-US" sz="4000" b="1" dirty="0"/>
              <a:t>repeatable </a:t>
            </a:r>
            <a:r>
              <a:rPr lang="en-US" sz="4000" dirty="0"/>
              <a:t>data collection </a:t>
            </a:r>
          </a:p>
          <a:p>
            <a:pPr marL="0" indent="0">
              <a:spcBef>
                <a:spcPts val="0"/>
              </a:spcBef>
              <a:buNone/>
            </a:pPr>
            <a:r>
              <a:rPr lang="en-US" sz="4000" dirty="0"/>
              <a:t>for </a:t>
            </a:r>
            <a:r>
              <a:rPr lang="en-US" sz="4000" b="1" dirty="0"/>
              <a:t>demonstrating</a:t>
            </a:r>
            <a:r>
              <a:rPr lang="en-US" sz="4000" dirty="0"/>
              <a:t> actuator designs decisions</a:t>
            </a:r>
          </a:p>
        </p:txBody>
      </p:sp>
      <p:sp>
        <p:nvSpPr>
          <p:cNvPr id="2" name="Content Placeholder 7">
            <a:extLst>
              <a:ext uri="{FF2B5EF4-FFF2-40B4-BE49-F238E27FC236}">
                <a16:creationId xmlns:a16="http://schemas.microsoft.com/office/drawing/2014/main" id="{E73126DB-7C80-FA84-9131-A2D8B879F667}"/>
              </a:ext>
            </a:extLst>
          </p:cNvPr>
          <p:cNvSpPr txBox="1">
            <a:spLocks/>
          </p:cNvSpPr>
          <p:nvPr/>
        </p:nvSpPr>
        <p:spPr>
          <a:xfrm>
            <a:off x="507999" y="4491831"/>
            <a:ext cx="10795000" cy="1608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Make all aspects publicly available so others may use, modify, and expand upon</a:t>
            </a:r>
          </a:p>
        </p:txBody>
      </p:sp>
    </p:spTree>
    <p:extLst>
      <p:ext uri="{BB962C8B-B14F-4D97-AF65-F5344CB8AC3E}">
        <p14:creationId xmlns:p14="http://schemas.microsoft.com/office/powerpoint/2010/main" val="1796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8</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508000" y="1"/>
            <a:ext cx="11176001" cy="6356349"/>
          </a:xfrm>
        </p:spPr>
        <p:txBody>
          <a:bodyPr anchor="ctr" anchorCtr="0">
            <a:normAutofit/>
          </a:bodyPr>
          <a:lstStyle/>
          <a:p>
            <a:pPr marL="0" indent="0">
              <a:spcBef>
                <a:spcPts val="0"/>
              </a:spcBef>
              <a:buNone/>
            </a:pPr>
            <a:r>
              <a:rPr lang="en-US" sz="4000" dirty="0"/>
              <a:t>Goal: an </a:t>
            </a:r>
            <a:r>
              <a:rPr lang="en-US" sz="4000" b="1" dirty="0"/>
              <a:t>open-source</a:t>
            </a:r>
            <a:r>
              <a:rPr lang="en-US" sz="4000" dirty="0"/>
              <a:t>, </a:t>
            </a:r>
            <a:r>
              <a:rPr lang="en-US" sz="4000" b="1" dirty="0">
                <a:solidFill>
                  <a:srgbClr val="C00000"/>
                </a:solidFill>
              </a:rPr>
              <a:t>easy-to-use</a:t>
            </a:r>
            <a:r>
              <a:rPr lang="en-US" sz="4000" dirty="0"/>
              <a:t> test stand</a:t>
            </a:r>
          </a:p>
          <a:p>
            <a:pPr marL="0" indent="0">
              <a:spcBef>
                <a:spcPts val="0"/>
              </a:spcBef>
              <a:buNone/>
            </a:pPr>
            <a:r>
              <a:rPr lang="en-US" sz="4000" dirty="0"/>
              <a:t>with </a:t>
            </a:r>
            <a:r>
              <a:rPr lang="en-US" sz="4000" b="1" dirty="0"/>
              <a:t>repeatable </a:t>
            </a:r>
            <a:r>
              <a:rPr lang="en-US" sz="4000" dirty="0"/>
              <a:t>data collection </a:t>
            </a:r>
          </a:p>
          <a:p>
            <a:pPr marL="0" indent="0">
              <a:spcBef>
                <a:spcPts val="0"/>
              </a:spcBef>
              <a:buNone/>
            </a:pPr>
            <a:r>
              <a:rPr lang="en-US" sz="4000" dirty="0"/>
              <a:t>for </a:t>
            </a:r>
            <a:r>
              <a:rPr lang="en-US" sz="4000" b="1" dirty="0"/>
              <a:t>demonstrating</a:t>
            </a:r>
            <a:r>
              <a:rPr lang="en-US" sz="4000" dirty="0"/>
              <a:t> actuator designs decisions</a:t>
            </a:r>
          </a:p>
        </p:txBody>
      </p:sp>
      <p:sp>
        <p:nvSpPr>
          <p:cNvPr id="2" name="Content Placeholder 7">
            <a:extLst>
              <a:ext uri="{FF2B5EF4-FFF2-40B4-BE49-F238E27FC236}">
                <a16:creationId xmlns:a16="http://schemas.microsoft.com/office/drawing/2014/main" id="{E73126DB-7C80-FA84-9131-A2D8B879F667}"/>
              </a:ext>
            </a:extLst>
          </p:cNvPr>
          <p:cNvSpPr txBox="1">
            <a:spLocks/>
          </p:cNvSpPr>
          <p:nvPr/>
        </p:nvSpPr>
        <p:spPr>
          <a:xfrm>
            <a:off x="507999" y="4383087"/>
            <a:ext cx="10845801" cy="1608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Allows reconfiguration without redesign for new actuators, valves, etc.</a:t>
            </a:r>
          </a:p>
          <a:p>
            <a:pPr marL="0" indent="0">
              <a:buNone/>
            </a:pPr>
            <a:r>
              <a:rPr lang="en-US" dirty="0"/>
              <a:t>In-depth documentation and code commenting makes pneumatic controller customization accessible to non-programmers</a:t>
            </a:r>
          </a:p>
        </p:txBody>
      </p:sp>
    </p:spTree>
    <p:extLst>
      <p:ext uri="{BB962C8B-B14F-4D97-AF65-F5344CB8AC3E}">
        <p14:creationId xmlns:p14="http://schemas.microsoft.com/office/powerpoint/2010/main" val="156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3B0DD0-6ECC-7277-2DDC-75994039E942}"/>
              </a:ext>
            </a:extLst>
          </p:cNvPr>
          <p:cNvSpPr>
            <a:spLocks noGrp="1"/>
          </p:cNvSpPr>
          <p:nvPr>
            <p:ph type="dt" sz="half" idx="10"/>
          </p:nvPr>
        </p:nvSpPr>
        <p:spPr/>
        <p:txBody>
          <a:bodyPr/>
          <a:lstStyle/>
          <a:p>
            <a:r>
              <a:rPr lang="en-US"/>
              <a:t>August 13, 2024</a:t>
            </a:r>
            <a:endParaRPr lang="en-US" dirty="0"/>
          </a:p>
        </p:txBody>
      </p:sp>
      <p:sp>
        <p:nvSpPr>
          <p:cNvPr id="5" name="Footer Placeholder 4">
            <a:extLst>
              <a:ext uri="{FF2B5EF4-FFF2-40B4-BE49-F238E27FC236}">
                <a16:creationId xmlns:a16="http://schemas.microsoft.com/office/drawing/2014/main" id="{98E3FC9C-E435-1600-A353-6F80C66CC162}"/>
              </a:ext>
            </a:extLst>
          </p:cNvPr>
          <p:cNvSpPr>
            <a:spLocks noGrp="1"/>
          </p:cNvSpPr>
          <p:nvPr>
            <p:ph type="ftr" sz="quarter" idx="11"/>
          </p:nvPr>
        </p:nvSpPr>
        <p:spPr/>
        <p:txBody>
          <a:bodyPr/>
          <a:lstStyle/>
          <a:p>
            <a:r>
              <a:rPr lang="en-US"/>
              <a:t>Fabrication-Integrated Design Lab</a:t>
            </a:r>
          </a:p>
        </p:txBody>
      </p:sp>
      <p:sp>
        <p:nvSpPr>
          <p:cNvPr id="6" name="Slide Number Placeholder 5">
            <a:extLst>
              <a:ext uri="{FF2B5EF4-FFF2-40B4-BE49-F238E27FC236}">
                <a16:creationId xmlns:a16="http://schemas.microsoft.com/office/drawing/2014/main" id="{BD9B1AE9-E9D2-3740-1CD7-EB05081AE2BF}"/>
              </a:ext>
            </a:extLst>
          </p:cNvPr>
          <p:cNvSpPr>
            <a:spLocks noGrp="1"/>
          </p:cNvSpPr>
          <p:nvPr>
            <p:ph type="sldNum" sz="quarter" idx="12"/>
          </p:nvPr>
        </p:nvSpPr>
        <p:spPr/>
        <p:txBody>
          <a:bodyPr/>
          <a:lstStyle/>
          <a:p>
            <a:fld id="{12477E28-FD26-704F-91BD-A4613A0F7BA3}" type="slidenum">
              <a:rPr lang="en-US" smtClean="0"/>
              <a:t>9</a:t>
            </a:fld>
            <a:endParaRPr lang="en-US"/>
          </a:p>
        </p:txBody>
      </p:sp>
      <p:sp>
        <p:nvSpPr>
          <p:cNvPr id="8" name="Content Placeholder 7">
            <a:extLst>
              <a:ext uri="{FF2B5EF4-FFF2-40B4-BE49-F238E27FC236}">
                <a16:creationId xmlns:a16="http://schemas.microsoft.com/office/drawing/2014/main" id="{9655EE64-76EF-6E9D-A05F-0E8FA4279FE5}"/>
              </a:ext>
            </a:extLst>
          </p:cNvPr>
          <p:cNvSpPr>
            <a:spLocks noGrp="1"/>
          </p:cNvSpPr>
          <p:nvPr>
            <p:ph idx="1"/>
          </p:nvPr>
        </p:nvSpPr>
        <p:spPr>
          <a:xfrm>
            <a:off x="508000" y="1"/>
            <a:ext cx="11176001" cy="6356349"/>
          </a:xfrm>
        </p:spPr>
        <p:txBody>
          <a:bodyPr anchor="ctr" anchorCtr="0">
            <a:normAutofit/>
          </a:bodyPr>
          <a:lstStyle/>
          <a:p>
            <a:pPr marL="0" indent="0">
              <a:spcBef>
                <a:spcPts val="0"/>
              </a:spcBef>
              <a:buNone/>
            </a:pPr>
            <a:r>
              <a:rPr lang="en-US" sz="4000" dirty="0"/>
              <a:t>Goal: an </a:t>
            </a:r>
            <a:r>
              <a:rPr lang="en-US" sz="4000" b="1" dirty="0"/>
              <a:t>open-source</a:t>
            </a:r>
            <a:r>
              <a:rPr lang="en-US" sz="4000" dirty="0"/>
              <a:t>, </a:t>
            </a:r>
            <a:r>
              <a:rPr lang="en-US" sz="4000" b="1" dirty="0"/>
              <a:t>easy-to-use</a:t>
            </a:r>
            <a:r>
              <a:rPr lang="en-US" sz="4000" dirty="0"/>
              <a:t> test stand</a:t>
            </a:r>
          </a:p>
          <a:p>
            <a:pPr marL="0" indent="0">
              <a:spcBef>
                <a:spcPts val="0"/>
              </a:spcBef>
              <a:buNone/>
            </a:pPr>
            <a:r>
              <a:rPr lang="en-US" sz="4000" dirty="0"/>
              <a:t>with </a:t>
            </a:r>
            <a:r>
              <a:rPr lang="en-US" sz="4000" b="1" dirty="0">
                <a:solidFill>
                  <a:srgbClr val="C00000"/>
                </a:solidFill>
              </a:rPr>
              <a:t>repeatable</a:t>
            </a:r>
            <a:r>
              <a:rPr lang="en-US" sz="4000" b="1" dirty="0"/>
              <a:t> </a:t>
            </a:r>
            <a:r>
              <a:rPr lang="en-US" sz="4000" dirty="0"/>
              <a:t>data collection </a:t>
            </a:r>
          </a:p>
          <a:p>
            <a:pPr marL="0" indent="0">
              <a:spcBef>
                <a:spcPts val="0"/>
              </a:spcBef>
              <a:buNone/>
            </a:pPr>
            <a:r>
              <a:rPr lang="en-US" sz="4000" dirty="0"/>
              <a:t>for </a:t>
            </a:r>
            <a:r>
              <a:rPr lang="en-US" sz="4000" b="1" dirty="0"/>
              <a:t>demonstrating</a:t>
            </a:r>
            <a:r>
              <a:rPr lang="en-US" sz="4000" dirty="0"/>
              <a:t> actuator designs decisions</a:t>
            </a:r>
          </a:p>
        </p:txBody>
      </p:sp>
      <p:sp>
        <p:nvSpPr>
          <p:cNvPr id="2" name="Content Placeholder 7">
            <a:extLst>
              <a:ext uri="{FF2B5EF4-FFF2-40B4-BE49-F238E27FC236}">
                <a16:creationId xmlns:a16="http://schemas.microsoft.com/office/drawing/2014/main" id="{E73126DB-7C80-FA84-9131-A2D8B879F667}"/>
              </a:ext>
            </a:extLst>
          </p:cNvPr>
          <p:cNvSpPr txBox="1">
            <a:spLocks/>
          </p:cNvSpPr>
          <p:nvPr/>
        </p:nvSpPr>
        <p:spPr>
          <a:xfrm>
            <a:off x="507999" y="4491831"/>
            <a:ext cx="10845801" cy="1608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Previous two points grant ability for different labs to recreate the same data</a:t>
            </a:r>
          </a:p>
        </p:txBody>
      </p:sp>
    </p:spTree>
    <p:extLst>
      <p:ext uri="{BB962C8B-B14F-4D97-AF65-F5344CB8AC3E}">
        <p14:creationId xmlns:p14="http://schemas.microsoft.com/office/powerpoint/2010/main" val="272739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8662</TotalTime>
  <Words>2350</Words>
  <Application>Microsoft Macintosh PowerPoint</Application>
  <PresentationFormat>Widescreen</PresentationFormat>
  <Paragraphs>374</Paragraphs>
  <Slides>38</Slides>
  <Notes>36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vt:lpstr>
      <vt:lpstr>Aptos Display</vt:lpstr>
      <vt:lpstr>Arial</vt:lpstr>
      <vt:lpstr>Cambria Math</vt:lpstr>
      <vt:lpstr>Office Theme</vt:lpstr>
      <vt:lpstr>Pneumatic Actuator  Test Stand</vt:lpstr>
      <vt:lpstr>Agenda</vt:lpstr>
      <vt:lpstr>Many new actuator designs</vt:lpstr>
      <vt:lpstr>Lack of unified testing standards</vt:lpstr>
      <vt:lpstr>This work: hardware and software for testing pneumatic actuators</vt:lpstr>
      <vt:lpstr>PowerPoint Presentation</vt:lpstr>
      <vt:lpstr>PowerPoint Presentation</vt:lpstr>
      <vt:lpstr>PowerPoint Presentation</vt:lpstr>
      <vt:lpstr>PowerPoint Presentation</vt:lpstr>
      <vt:lpstr>PowerPoint Presentation</vt:lpstr>
      <vt:lpstr>Prior work</vt:lpstr>
      <vt:lpstr>Agenda</vt:lpstr>
      <vt:lpstr>Open-source hardware</vt:lpstr>
      <vt:lpstr>Modularity</vt:lpstr>
      <vt:lpstr>Easy to work with variables of interest</vt:lpstr>
      <vt:lpstr>Electronics &amp; Pneumatics</vt:lpstr>
      <vt:lpstr>Agenda</vt:lpstr>
      <vt:lpstr>PID control overview</vt:lpstr>
      <vt:lpstr>This stand’s pneumatic PID control system</vt:lpstr>
      <vt:lpstr>PWM Signal Conversion</vt:lpstr>
      <vt:lpstr>Ease of set-up</vt:lpstr>
      <vt:lpstr>What data looks like</vt:lpstr>
      <vt:lpstr>What data the microSD collects</vt:lpstr>
      <vt:lpstr>The trajectory is interpolated in real time</vt:lpstr>
      <vt:lpstr>Zeigler-Nichols &amp; ideal gains</vt:lpstr>
      <vt:lpstr>Adjusting gains</vt:lpstr>
      <vt:lpstr>Versatile trajectory following</vt:lpstr>
      <vt:lpstr>Versatile trajectory following cont.</vt:lpstr>
      <vt:lpstr>Versatile trajectory following cont.</vt:lpstr>
      <vt:lpstr>Cycle testing for actuator lifetime characterization</vt:lpstr>
      <vt:lpstr>Cycle testing for actuator lifetime characterization</vt:lpstr>
      <vt:lpstr>Burst testing for actuator limit characterization</vt:lpstr>
      <vt:lpstr>Controller limitations  </vt:lpstr>
      <vt:lpstr>Agenda</vt:lpstr>
      <vt:lpstr>Potential expansion of scope</vt:lpstr>
      <vt:lpstr>Agenda</vt:lpstr>
      <vt:lpstr>Documentation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Evan L Comiskey</dc:creator>
  <cp:lastModifiedBy>Evan Comiskey</cp:lastModifiedBy>
  <cp:revision>220</cp:revision>
  <dcterms:created xsi:type="dcterms:W3CDTF">2024-08-02T13:40:57Z</dcterms:created>
  <dcterms:modified xsi:type="dcterms:W3CDTF">2024-12-13T19:14:56Z</dcterms:modified>
</cp:coreProperties>
</file>